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007577251" r:id="rId2"/>
    <p:sldId id="886" r:id="rId3"/>
    <p:sldId id="2007577296" r:id="rId4"/>
    <p:sldId id="2007577299" r:id="rId5"/>
    <p:sldId id="2007577371" r:id="rId6"/>
    <p:sldId id="2007577311" r:id="rId7"/>
    <p:sldId id="2007577370" r:id="rId8"/>
    <p:sldId id="2007577297" r:id="rId9"/>
    <p:sldId id="2007577301" r:id="rId10"/>
    <p:sldId id="2007577318" r:id="rId11"/>
    <p:sldId id="2007577322" r:id="rId12"/>
    <p:sldId id="2007577337" r:id="rId13"/>
    <p:sldId id="2007577274" r:id="rId14"/>
    <p:sldId id="2007577338" r:id="rId15"/>
    <p:sldId id="2007577326" r:id="rId16"/>
    <p:sldId id="2007577342" r:id="rId17"/>
    <p:sldId id="2007577345" r:id="rId18"/>
    <p:sldId id="2007577339" r:id="rId19"/>
    <p:sldId id="2007577340" r:id="rId20"/>
    <p:sldId id="2007577343" r:id="rId21"/>
    <p:sldId id="2007577344" r:id="rId22"/>
    <p:sldId id="2007577341" r:id="rId23"/>
    <p:sldId id="2007577346" r:id="rId24"/>
    <p:sldId id="2007577298" r:id="rId25"/>
    <p:sldId id="2007577273" r:id="rId26"/>
    <p:sldId id="2007577347" r:id="rId27"/>
    <p:sldId id="2007577348" r:id="rId28"/>
    <p:sldId id="2007577349" r:id="rId29"/>
    <p:sldId id="2007577350" r:id="rId30"/>
    <p:sldId id="2007577351" r:id="rId31"/>
    <p:sldId id="2007577352" r:id="rId32"/>
    <p:sldId id="2007577353" r:id="rId33"/>
    <p:sldId id="2007577354" r:id="rId34"/>
    <p:sldId id="2007577355" r:id="rId35"/>
    <p:sldId id="2007577336" r:id="rId36"/>
    <p:sldId id="2007577335" r:id="rId37"/>
    <p:sldId id="2007577356" r:id="rId38"/>
    <p:sldId id="2007577357" r:id="rId39"/>
    <p:sldId id="2007577359" r:id="rId40"/>
    <p:sldId id="2007577361" r:id="rId41"/>
    <p:sldId id="2007577360" r:id="rId42"/>
    <p:sldId id="2007577358" r:id="rId43"/>
    <p:sldId id="2007577367" r:id="rId44"/>
    <p:sldId id="2007577362" r:id="rId45"/>
    <p:sldId id="2007577363" r:id="rId46"/>
    <p:sldId id="2007577364" r:id="rId47"/>
    <p:sldId id="2007577365" r:id="rId48"/>
    <p:sldId id="2007577366" r:id="rId49"/>
    <p:sldId id="2007577368" r:id="rId50"/>
    <p:sldId id="2007577369" r:id="rId51"/>
    <p:sldId id="2007577310"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6425" autoAdjust="0"/>
  </p:normalViewPr>
  <p:slideViewPr>
    <p:cSldViewPr snapToGrid="0" showGuides="1">
      <p:cViewPr varScale="1">
        <p:scale>
          <a:sx n="71" d="100"/>
          <a:sy n="71" d="100"/>
        </p:scale>
        <p:origin x="76" y="3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公司理财</a:t>
            </a:r>
            <a:r>
              <a:rPr lang="en-US" altLang="zh-CN" dirty="0"/>
              <a:t>》</a:t>
            </a:r>
            <a:r>
              <a:rPr lang="zh-CN" altLang="en-US" dirty="0"/>
              <a:t>第</a:t>
            </a:r>
            <a:r>
              <a:rPr lang="en-US" altLang="zh-CN" dirty="0"/>
              <a:t>5-8</a:t>
            </a:r>
            <a:r>
              <a:rPr lang="zh-CN" altLang="en-US" dirty="0"/>
              <a:t>章</a:t>
            </a:r>
            <a:endParaRPr lang="en-US" altLang="zh-CN" dirty="0"/>
          </a:p>
          <a:p>
            <a:r>
              <a:rPr lang="zh-CN" altLang="en-US" sz="1200" dirty="0">
                <a:solidFill>
                  <a:srgbClr val="FF0000"/>
                </a:solidFill>
              </a:rPr>
              <a:t>以后的页码不特别强调均指乔纳森</a:t>
            </a:r>
            <a:r>
              <a:rPr lang="en-US" altLang="zh-CN" sz="1200" dirty="0">
                <a:solidFill>
                  <a:srgbClr val="FF0000"/>
                </a:solidFill>
              </a:rPr>
              <a:t>《</a:t>
            </a:r>
            <a:r>
              <a:rPr lang="zh-CN" altLang="en-US" sz="1200" dirty="0">
                <a:solidFill>
                  <a:srgbClr val="FF0000"/>
                </a:solidFill>
              </a:rPr>
              <a:t>公司理财</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3</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这里的证明过程不需要掌握</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10</a:t>
            </a:fld>
            <a:endParaRPr lang="zh-CN" altLang="en-US"/>
          </a:p>
        </p:txBody>
      </p:sp>
    </p:spTree>
    <p:extLst>
      <p:ext uri="{BB962C8B-B14F-4D97-AF65-F5344CB8AC3E}">
        <p14:creationId xmlns:p14="http://schemas.microsoft.com/office/powerpoint/2010/main" val="102539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11</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12</a:t>
            </a:fld>
            <a:endParaRPr lang="zh-CN" altLang="en-US"/>
          </a:p>
        </p:txBody>
      </p:sp>
    </p:spTree>
    <p:extLst>
      <p:ext uri="{BB962C8B-B14F-4D97-AF65-F5344CB8AC3E}">
        <p14:creationId xmlns:p14="http://schemas.microsoft.com/office/powerpoint/2010/main" val="1130822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a:t>
            </a:fld>
            <a:endParaRPr lang="zh-CN" altLang="en-US" dirty="0"/>
          </a:p>
        </p:txBody>
      </p:sp>
    </p:spTree>
    <p:extLst>
      <p:ext uri="{BB962C8B-B14F-4D97-AF65-F5344CB8AC3E}">
        <p14:creationId xmlns:p14="http://schemas.microsoft.com/office/powerpoint/2010/main" val="70863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15</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16</a:t>
            </a:fld>
            <a:endParaRPr lang="zh-CN" altLang="en-US" dirty="0"/>
          </a:p>
        </p:txBody>
      </p:sp>
    </p:spTree>
    <p:extLst>
      <p:ext uri="{BB962C8B-B14F-4D97-AF65-F5344CB8AC3E}">
        <p14:creationId xmlns:p14="http://schemas.microsoft.com/office/powerpoint/2010/main" val="1799830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a:t>
            </a:fld>
            <a:endParaRPr lang="zh-CN" altLang="en-US" dirty="0"/>
          </a:p>
        </p:txBody>
      </p:sp>
    </p:spTree>
    <p:extLst>
      <p:ext uri="{BB962C8B-B14F-4D97-AF65-F5344CB8AC3E}">
        <p14:creationId xmlns:p14="http://schemas.microsoft.com/office/powerpoint/2010/main" val="290319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a:t>
            </a:fld>
            <a:endParaRPr lang="zh-CN" altLang="en-US" dirty="0"/>
          </a:p>
        </p:txBody>
      </p:sp>
    </p:spTree>
    <p:extLst>
      <p:ext uri="{BB962C8B-B14F-4D97-AF65-F5344CB8AC3E}">
        <p14:creationId xmlns:p14="http://schemas.microsoft.com/office/powerpoint/2010/main" val="329287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a:t>
            </a:fld>
            <a:endParaRPr lang="zh-CN" altLang="en-US" dirty="0"/>
          </a:p>
        </p:txBody>
      </p:sp>
    </p:spTree>
    <p:extLst>
      <p:ext uri="{BB962C8B-B14F-4D97-AF65-F5344CB8AC3E}">
        <p14:creationId xmlns:p14="http://schemas.microsoft.com/office/powerpoint/2010/main" val="226283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a:t>
            </a:fld>
            <a:endParaRPr lang="zh-CN" altLang="en-US" dirty="0"/>
          </a:p>
        </p:txBody>
      </p:sp>
    </p:spTree>
    <p:extLst>
      <p:ext uri="{BB962C8B-B14F-4D97-AF65-F5344CB8AC3E}">
        <p14:creationId xmlns:p14="http://schemas.microsoft.com/office/powerpoint/2010/main" val="3613741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a:t>
            </a:fld>
            <a:endParaRPr lang="zh-CN" altLang="en-US" dirty="0"/>
          </a:p>
        </p:txBody>
      </p:sp>
    </p:spTree>
    <p:extLst>
      <p:ext uri="{BB962C8B-B14F-4D97-AF65-F5344CB8AC3E}">
        <p14:creationId xmlns:p14="http://schemas.microsoft.com/office/powerpoint/2010/main" val="180826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债券评级了解</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a:t>
            </a:fld>
            <a:endParaRPr lang="zh-CN" altLang="en-US" dirty="0"/>
          </a:p>
        </p:txBody>
      </p:sp>
    </p:spTree>
    <p:extLst>
      <p:ext uri="{BB962C8B-B14F-4D97-AF65-F5344CB8AC3E}">
        <p14:creationId xmlns:p14="http://schemas.microsoft.com/office/powerpoint/2010/main" val="733540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a:t>
            </a:fld>
            <a:endParaRPr lang="zh-CN" altLang="en-US" dirty="0"/>
          </a:p>
        </p:txBody>
      </p:sp>
    </p:spTree>
    <p:extLst>
      <p:ext uri="{BB962C8B-B14F-4D97-AF65-F5344CB8AC3E}">
        <p14:creationId xmlns:p14="http://schemas.microsoft.com/office/powerpoint/2010/main" val="4242805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25</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26</a:t>
            </a:fld>
            <a:endParaRPr lang="zh-CN" altLang="en-US" dirty="0"/>
          </a:p>
        </p:txBody>
      </p:sp>
    </p:spTree>
    <p:extLst>
      <p:ext uri="{BB962C8B-B14F-4D97-AF65-F5344CB8AC3E}">
        <p14:creationId xmlns:p14="http://schemas.microsoft.com/office/powerpoint/2010/main" val="3923697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27</a:t>
            </a:fld>
            <a:endParaRPr lang="zh-CN" altLang="en-US" dirty="0"/>
          </a:p>
        </p:txBody>
      </p:sp>
    </p:spTree>
    <p:extLst>
      <p:ext uri="{BB962C8B-B14F-4D97-AF65-F5344CB8AC3E}">
        <p14:creationId xmlns:p14="http://schemas.microsoft.com/office/powerpoint/2010/main" val="264614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28</a:t>
            </a:fld>
            <a:endParaRPr lang="zh-CN" altLang="en-US" dirty="0"/>
          </a:p>
        </p:txBody>
      </p:sp>
    </p:spTree>
    <p:extLst>
      <p:ext uri="{BB962C8B-B14F-4D97-AF65-F5344CB8AC3E}">
        <p14:creationId xmlns:p14="http://schemas.microsoft.com/office/powerpoint/2010/main" val="245643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29</a:t>
            </a:fld>
            <a:endParaRPr lang="zh-CN" altLang="en-US" dirty="0"/>
          </a:p>
        </p:txBody>
      </p:sp>
    </p:spTree>
    <p:extLst>
      <p:ext uri="{BB962C8B-B14F-4D97-AF65-F5344CB8AC3E}">
        <p14:creationId xmlns:p14="http://schemas.microsoft.com/office/powerpoint/2010/main" val="128775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30</a:t>
            </a:fld>
            <a:endParaRPr lang="zh-CN" altLang="en-US" dirty="0"/>
          </a:p>
        </p:txBody>
      </p:sp>
    </p:spTree>
    <p:extLst>
      <p:ext uri="{BB962C8B-B14F-4D97-AF65-F5344CB8AC3E}">
        <p14:creationId xmlns:p14="http://schemas.microsoft.com/office/powerpoint/2010/main" val="242597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31</a:t>
            </a:fld>
            <a:endParaRPr lang="zh-CN" altLang="en-US" dirty="0"/>
          </a:p>
        </p:txBody>
      </p:sp>
    </p:spTree>
    <p:extLst>
      <p:ext uri="{BB962C8B-B14F-4D97-AF65-F5344CB8AC3E}">
        <p14:creationId xmlns:p14="http://schemas.microsoft.com/office/powerpoint/2010/main" val="3338472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32</a:t>
            </a:fld>
            <a:endParaRPr lang="zh-CN" altLang="en-US" dirty="0"/>
          </a:p>
        </p:txBody>
      </p:sp>
    </p:spTree>
    <p:extLst>
      <p:ext uri="{BB962C8B-B14F-4D97-AF65-F5344CB8AC3E}">
        <p14:creationId xmlns:p14="http://schemas.microsoft.com/office/powerpoint/2010/main" val="38697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33</a:t>
            </a:fld>
            <a:endParaRPr lang="zh-CN" altLang="en-US" dirty="0"/>
          </a:p>
        </p:txBody>
      </p:sp>
    </p:spTree>
    <p:extLst>
      <p:ext uri="{BB962C8B-B14F-4D97-AF65-F5344CB8AC3E}">
        <p14:creationId xmlns:p14="http://schemas.microsoft.com/office/powerpoint/2010/main" val="24319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本章附录：应用</a:t>
            </a:r>
            <a:r>
              <a:rPr lang="en-US" altLang="zh-CN" dirty="0"/>
              <a:t>EXCEL</a:t>
            </a:r>
            <a:r>
              <a:rPr lang="zh-CN" altLang="en-US" dirty="0"/>
              <a:t>的数据表功能计算和绘制</a:t>
            </a:r>
            <a:r>
              <a:rPr lang="en-US" altLang="zh-CN" dirty="0"/>
              <a:t>NPV</a:t>
            </a:r>
            <a:r>
              <a:rPr lang="zh-CN" altLang="en-US" dirty="0"/>
              <a:t>曲线图不用看</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34</a:t>
            </a:fld>
            <a:endParaRPr lang="zh-CN" altLang="en-US" dirty="0"/>
          </a:p>
        </p:txBody>
      </p:sp>
    </p:spTree>
    <p:extLst>
      <p:ext uri="{BB962C8B-B14F-4D97-AF65-F5344CB8AC3E}">
        <p14:creationId xmlns:p14="http://schemas.microsoft.com/office/powerpoint/2010/main" val="3676715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627319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36</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938848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38</a:t>
            </a:fld>
            <a:endParaRPr lang="zh-CN" altLang="en-US" dirty="0"/>
          </a:p>
        </p:txBody>
      </p:sp>
    </p:spTree>
    <p:extLst>
      <p:ext uri="{BB962C8B-B14F-4D97-AF65-F5344CB8AC3E}">
        <p14:creationId xmlns:p14="http://schemas.microsoft.com/office/powerpoint/2010/main" val="1230199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站链接：</a:t>
            </a:r>
            <a:endParaRPr lang="en-US" altLang="zh-CN" dirty="0"/>
          </a:p>
          <a:p>
            <a:r>
              <a:rPr lang="en-US" altLang="zh-CN" dirty="0"/>
              <a:t>https://www.bilibili.com/video/BV1QU4y1E79a</a:t>
            </a:r>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39</a:t>
            </a:fld>
            <a:endParaRPr lang="zh-CN" altLang="en-US" dirty="0"/>
          </a:p>
        </p:txBody>
      </p:sp>
    </p:spTree>
    <p:extLst>
      <p:ext uri="{BB962C8B-B14F-4D97-AF65-F5344CB8AC3E}">
        <p14:creationId xmlns:p14="http://schemas.microsoft.com/office/powerpoint/2010/main" val="7984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40</a:t>
            </a:fld>
            <a:endParaRPr lang="zh-CN" altLang="en-US" dirty="0"/>
          </a:p>
        </p:txBody>
      </p:sp>
    </p:spTree>
    <p:extLst>
      <p:ext uri="{BB962C8B-B14F-4D97-AF65-F5344CB8AC3E}">
        <p14:creationId xmlns:p14="http://schemas.microsoft.com/office/powerpoint/2010/main" val="3371875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41</a:t>
            </a:fld>
            <a:endParaRPr lang="zh-CN" altLang="en-US" dirty="0"/>
          </a:p>
        </p:txBody>
      </p:sp>
    </p:spTree>
    <p:extLst>
      <p:ext uri="{BB962C8B-B14F-4D97-AF65-F5344CB8AC3E}">
        <p14:creationId xmlns:p14="http://schemas.microsoft.com/office/powerpoint/2010/main" val="2614086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42</a:t>
            </a:fld>
            <a:endParaRPr lang="zh-CN" altLang="en-US" dirty="0"/>
          </a:p>
        </p:txBody>
      </p:sp>
    </p:spTree>
    <p:extLst>
      <p:ext uri="{BB962C8B-B14F-4D97-AF65-F5344CB8AC3E}">
        <p14:creationId xmlns:p14="http://schemas.microsoft.com/office/powerpoint/2010/main" val="2172808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43</a:t>
            </a:fld>
            <a:endParaRPr lang="zh-CN" altLang="en-US" dirty="0"/>
          </a:p>
        </p:txBody>
      </p:sp>
    </p:spTree>
    <p:extLst>
      <p:ext uri="{BB962C8B-B14F-4D97-AF65-F5344CB8AC3E}">
        <p14:creationId xmlns:p14="http://schemas.microsoft.com/office/powerpoint/2010/main" val="2171455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UCF</a:t>
            </a:r>
            <a:r>
              <a:rPr lang="zh-CN" altLang="en-US" dirty="0"/>
              <a:t>和</a:t>
            </a:r>
            <a:r>
              <a:rPr lang="en-US" altLang="zh-CN" dirty="0"/>
              <a:t>LCF</a:t>
            </a:r>
            <a:r>
              <a:rPr lang="zh-CN" altLang="en-US" dirty="0"/>
              <a:t>了解</a:t>
            </a:r>
            <a:endParaRPr lang="en-US" altLang="zh-CN"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44</a:t>
            </a:fld>
            <a:endParaRPr lang="zh-CN" altLang="en-US" dirty="0"/>
          </a:p>
        </p:txBody>
      </p:sp>
    </p:spTree>
    <p:extLst>
      <p:ext uri="{BB962C8B-B14F-4D97-AF65-F5344CB8AC3E}">
        <p14:creationId xmlns:p14="http://schemas.microsoft.com/office/powerpoint/2010/main" val="1217657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45</a:t>
            </a:fld>
            <a:endParaRPr lang="zh-CN" altLang="en-US" dirty="0"/>
          </a:p>
        </p:txBody>
      </p:sp>
    </p:spTree>
    <p:extLst>
      <p:ext uri="{BB962C8B-B14F-4D97-AF65-F5344CB8AC3E}">
        <p14:creationId xmlns:p14="http://schemas.microsoft.com/office/powerpoint/2010/main" val="3417108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46</a:t>
            </a:fld>
            <a:endParaRPr lang="zh-CN" altLang="en-US" dirty="0"/>
          </a:p>
        </p:txBody>
      </p:sp>
    </p:spTree>
    <p:extLst>
      <p:ext uri="{BB962C8B-B14F-4D97-AF65-F5344CB8AC3E}">
        <p14:creationId xmlns:p14="http://schemas.microsoft.com/office/powerpoint/2010/main" val="607441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47</a:t>
            </a:fld>
            <a:endParaRPr lang="zh-CN" altLang="en-US" dirty="0"/>
          </a:p>
        </p:txBody>
      </p:sp>
    </p:spTree>
    <p:extLst>
      <p:ext uri="{BB962C8B-B14F-4D97-AF65-F5344CB8AC3E}">
        <p14:creationId xmlns:p14="http://schemas.microsoft.com/office/powerpoint/2010/main" val="2816735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48</a:t>
            </a:fld>
            <a:endParaRPr lang="zh-CN" altLang="en-US" dirty="0"/>
          </a:p>
        </p:txBody>
      </p:sp>
    </p:spTree>
    <p:extLst>
      <p:ext uri="{BB962C8B-B14F-4D97-AF65-F5344CB8AC3E}">
        <p14:creationId xmlns:p14="http://schemas.microsoft.com/office/powerpoint/2010/main" val="2944312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49</a:t>
            </a:fld>
            <a:endParaRPr lang="zh-CN" altLang="en-US" dirty="0"/>
          </a:p>
        </p:txBody>
      </p:sp>
    </p:spTree>
    <p:extLst>
      <p:ext uri="{BB962C8B-B14F-4D97-AF65-F5344CB8AC3E}">
        <p14:creationId xmlns:p14="http://schemas.microsoft.com/office/powerpoint/2010/main" val="421313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2513270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50</a:t>
            </a:fld>
            <a:endParaRPr lang="zh-CN" altLang="en-US" dirty="0"/>
          </a:p>
        </p:txBody>
      </p:sp>
    </p:spTree>
    <p:extLst>
      <p:ext uri="{BB962C8B-B14F-4D97-AF65-F5344CB8AC3E}">
        <p14:creationId xmlns:p14="http://schemas.microsoft.com/office/powerpoint/2010/main" val="378391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178613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①会推导连续复利公式，很简单</a:t>
            </a:r>
            <a:r>
              <a:rPr lang="en-US" altLang="zh-CN" dirty="0"/>
              <a:t>;</a:t>
            </a:r>
          </a:p>
          <a:p>
            <a:r>
              <a:rPr lang="zh-CN" altLang="en-US" dirty="0"/>
              <a:t>②对于连续流入现金流公式推导则不要求掌握，也可以使用年中惯例近似求解。</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9</a:t>
            </a:fld>
            <a:endParaRPr lang="zh-CN" altLang="en-US"/>
          </a:p>
        </p:txBody>
      </p:sp>
    </p:spTree>
    <p:extLst>
      <p:ext uri="{BB962C8B-B14F-4D97-AF65-F5344CB8AC3E}">
        <p14:creationId xmlns:p14="http://schemas.microsoft.com/office/powerpoint/2010/main" val="246517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/51</a:t>
            </a:r>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614083" y="2606313"/>
            <a:ext cx="10963835"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Course14</a:t>
            </a:r>
            <a:r>
              <a:rPr lang="zh-CN" altLang="en-US" sz="4800" dirty="0"/>
              <a:t>：利率、债券估值及公司估值</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连续流入现金流</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2244D4A-356D-B1CF-040B-78FC72C1BD71}"/>
                  </a:ext>
                </a:extLst>
              </p:cNvPr>
              <p:cNvSpPr txBox="1"/>
              <p:nvPr/>
            </p:nvSpPr>
            <p:spPr>
              <a:xfrm>
                <a:off x="2576866" y="1700242"/>
                <a:ext cx="513025" cy="9017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𝐶</m:t>
                          </m:r>
                        </m:num>
                        <m:den>
                          <m:r>
                            <a:rPr lang="en-US" altLang="zh-CN" sz="2800" b="0" i="1" smtClean="0">
                              <a:latin typeface="Cambria Math" panose="02040503050406030204" pitchFamily="18" charset="0"/>
                            </a:rPr>
                            <m:t>𝑘</m:t>
                          </m:r>
                        </m:den>
                      </m:f>
                    </m:oMath>
                  </m:oMathPara>
                </a14:m>
                <a:endParaRPr lang="zh-CN" altLang="en-US" sz="2800" dirty="0"/>
              </a:p>
            </p:txBody>
          </p:sp>
        </mc:Choice>
        <mc:Fallback xmlns="">
          <p:sp>
            <p:nvSpPr>
              <p:cNvPr id="4" name="文本框 3">
                <a:extLst>
                  <a:ext uri="{FF2B5EF4-FFF2-40B4-BE49-F238E27FC236}">
                    <a16:creationId xmlns:a16="http://schemas.microsoft.com/office/drawing/2014/main" id="{22244D4A-356D-B1CF-040B-78FC72C1BD71}"/>
                  </a:ext>
                </a:extLst>
              </p:cNvPr>
              <p:cNvSpPr txBox="1">
                <a:spLocks noRot="1" noChangeAspect="1" noMove="1" noResize="1" noEditPoints="1" noAdjustHandles="1" noChangeArrowheads="1" noChangeShapeType="1" noTextEdit="1"/>
              </p:cNvSpPr>
              <p:nvPr/>
            </p:nvSpPr>
            <p:spPr>
              <a:xfrm>
                <a:off x="2576866" y="1700242"/>
                <a:ext cx="513025"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A52BBF5-2E3D-5334-1738-99D57B5046D7}"/>
                  </a:ext>
                </a:extLst>
              </p:cNvPr>
              <p:cNvSpPr txBox="1"/>
              <p:nvPr/>
            </p:nvSpPr>
            <p:spPr>
              <a:xfrm>
                <a:off x="618565" y="2617464"/>
                <a:ext cx="10954870" cy="3580788"/>
              </a:xfrm>
              <a:prstGeom prst="rect">
                <a:avLst/>
              </a:prstGeom>
              <a:noFill/>
            </p:spPr>
            <p:txBody>
              <a:bodyPr wrap="square" rtlCol="0">
                <a:spAutoFit/>
              </a:bodyPr>
              <a:lstStyle/>
              <a:p>
                <a:pPr algn="l"/>
                <a:r>
                  <a:rPr lang="zh-CN" altLang="en-US" sz="2800" dirty="0"/>
                  <a:t>①考虑前</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年的情况：将其均分为</a:t>
                </a:r>
                <a14:m>
                  <m:oMath xmlns:m="http://schemas.openxmlformats.org/officeDocument/2006/math">
                    <m:r>
                      <a:rPr lang="en-US" altLang="zh-CN" sz="2800" i="1" dirty="0" smtClean="0">
                        <a:latin typeface="Cambria Math" panose="02040503050406030204" pitchFamily="18" charset="0"/>
                      </a:rPr>
                      <m:t>𝑛𝑘</m:t>
                    </m:r>
                  </m:oMath>
                </a14:m>
                <a:r>
                  <a:rPr lang="zh-CN" altLang="en-US" sz="2800" dirty="0"/>
                  <a:t>个小区间</a:t>
                </a:r>
                <a14:m>
                  <m:oMath xmlns:m="http://schemas.openxmlformats.org/officeDocument/2006/math">
                    <m:d>
                      <m:dPr>
                        <m:ctrlPr>
                          <a:rPr lang="en-US" altLang="zh-CN" sz="2800" b="0" i="1" smtClean="0">
                            <a:latin typeface="Cambria Math" panose="02040503050406030204" pitchFamily="18" charset="0"/>
                          </a:rPr>
                        </m:ctrlPr>
                      </m:dPr>
                      <m:e>
                        <m:r>
                          <a:rPr lang="zh-CN" altLang="en-US" sz="2800" i="1">
                            <a:latin typeface="Cambria Math" panose="02040503050406030204" pitchFamily="18" charset="0"/>
                          </a:rPr>
                          <m:t>其中</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ea typeface="Cambria Math" panose="02040503050406030204" pitchFamily="18" charset="0"/>
                          </a:rPr>
                          <m:t>→∞</m:t>
                        </m:r>
                      </m:e>
                    </m:d>
                  </m:oMath>
                </a14:m>
                <a:endParaRPr lang="en-US" altLang="zh-CN" sz="1400" b="0" dirty="0"/>
              </a:p>
              <a:p>
                <a:r>
                  <a:rPr lang="zh-CN" altLang="en-US" sz="2800" b="0" i="0" dirty="0">
                    <a:latin typeface="+mj-lt"/>
                  </a:rPr>
                  <a:t>即</a:t>
                </a:r>
                <a14:m>
                  <m:oMath xmlns:m="http://schemas.openxmlformats.org/officeDocument/2006/math">
                    <m:r>
                      <a:rPr lang="en-US" altLang="zh-CN" sz="2800" b="0" i="1" smtClean="0">
                        <a:latin typeface="Cambria Math" panose="02040503050406030204" pitchFamily="18" charset="0"/>
                      </a:rPr>
                      <m:t>𝑃𝑉</m:t>
                    </m:r>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𝑛𝑘</m:t>
                        </m:r>
                      </m:sup>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m:t>
                            </m:r>
                          </m:num>
                          <m:den>
                            <m:r>
                              <a:rPr lang="en-US" altLang="zh-CN" sz="2800" i="1">
                                <a:latin typeface="Cambria Math" panose="02040503050406030204" pitchFamily="18" charset="0"/>
                              </a:rPr>
                              <m:t>𝑘</m:t>
                            </m:r>
                          </m:den>
                        </m:f>
                      </m:e>
                    </m:nary>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rPr>
                          <m:t>)</m:t>
                        </m:r>
                      </m:e>
                      <m:sup>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𝑖</m:t>
                            </m:r>
                          </m:num>
                          <m:den>
                            <m:r>
                              <a:rPr lang="en-US" altLang="zh-CN" sz="2800" i="1">
                                <a:latin typeface="Cambria Math" panose="02040503050406030204" pitchFamily="18" charset="0"/>
                              </a:rPr>
                              <m:t>𝑘</m:t>
                            </m:r>
                          </m:den>
                        </m:f>
                      </m:sup>
                    </m:sSup>
                    <m:r>
                      <a:rPr lang="en-US" altLang="zh-CN" sz="2800" b="0" i="1" smtClean="0">
                        <a:latin typeface="Cambria Math" panose="02040503050406030204" pitchFamily="18" charset="0"/>
                      </a:rPr>
                      <m:t>=</m:t>
                    </m:r>
                    <m:r>
                      <a:rPr lang="en-US" altLang="zh-CN" sz="2800" i="1">
                        <a:latin typeface="Cambria Math" panose="02040503050406030204" pitchFamily="18" charset="0"/>
                      </a:rPr>
                      <m:t>𝐶</m:t>
                    </m:r>
                    <m:r>
                      <a:rPr lang="en-US" altLang="zh-CN" sz="2800" i="1" smtClean="0">
                        <a:latin typeface="Cambria Math" panose="02040503050406030204" pitchFamily="18" charset="0"/>
                        <a:ea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𝑛𝑘</m:t>
                        </m:r>
                      </m:sup>
                      <m:e>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𝑘</m:t>
                            </m:r>
                          </m:den>
                        </m:f>
                      </m:e>
                    </m:nary>
                    <m:r>
                      <a:rPr lang="en-US" altLang="zh-CN" sz="280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rPr>
                          <m:t>)</m:t>
                        </m:r>
                      </m:e>
                      <m:sup>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𝑖</m:t>
                            </m:r>
                          </m:num>
                          <m:den>
                            <m:r>
                              <a:rPr lang="en-US" altLang="zh-CN" sz="2800" i="1">
                                <a:latin typeface="Cambria Math" panose="02040503050406030204" pitchFamily="18" charset="0"/>
                              </a:rPr>
                              <m:t>𝑘</m:t>
                            </m:r>
                          </m:den>
                        </m:f>
                      </m:sup>
                    </m:s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𝐶</m:t>
                    </m:r>
                    <m:r>
                      <a:rPr lang="en-US" altLang="zh-CN" sz="2800" i="1">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i="1">
                            <a:latin typeface="Cambria Math" panose="02040503050406030204" pitchFamily="18" charset="0"/>
                            <a:ea typeface="Cambria Math" panose="02040503050406030204" pitchFamily="18" charset="0"/>
                          </a:rPr>
                          <m:t>𝑛</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𝑡</m:t>
                            </m:r>
                          </m:sup>
                        </m:sSup>
                        <m:r>
                          <a:rPr lang="en-US" altLang="zh-CN" sz="2800" i="1">
                            <a:latin typeface="Cambria Math" panose="02040503050406030204" pitchFamily="18" charset="0"/>
                            <a:ea typeface="Cambria Math" panose="02040503050406030204" pitchFamily="18" charset="0"/>
                          </a:rPr>
                          <m:t>𝑑𝑡</m:t>
                        </m:r>
                      </m:e>
                    </m:nary>
                  </m:oMath>
                </a14:m>
                <a:endParaRPr lang="en-US" altLang="zh-CN" sz="2800" dirty="0"/>
              </a:p>
              <a:p>
                <a14:m>
                  <m:oMath xmlns:m="http://schemas.openxmlformats.org/officeDocument/2006/math">
                    <m:r>
                      <a:rPr lang="en-US" altLang="zh-CN" sz="2800" b="0" i="1" dirty="0" smtClean="0">
                        <a:latin typeface="Cambria Math" panose="02040503050406030204" pitchFamily="18" charset="0"/>
                      </a:rPr>
                      <m:t>            </m:t>
                    </m:r>
                    <m:r>
                      <a:rPr lang="en-US" altLang="zh-CN" sz="2800" i="1" dirty="0">
                        <a:latin typeface="Cambria Math" panose="02040503050406030204" pitchFamily="18" charset="0"/>
                      </a:rPr>
                      <m:t>=</m:t>
                    </m:r>
                    <m:r>
                      <a:rPr lang="en-US" altLang="zh-CN" sz="2800" i="1">
                        <a:latin typeface="Cambria Math" panose="02040503050406030204" pitchFamily="18" charset="0"/>
                      </a:rPr>
                      <m:t>𝐶</m:t>
                    </m:r>
                    <m:r>
                      <a:rPr lang="en-US" altLang="zh-CN" sz="2800" i="1">
                        <a:latin typeface="Cambria Math" panose="02040503050406030204" pitchFamily="18" charset="0"/>
                        <a:ea typeface="Cambria Math" panose="02040503050406030204" pitchFamily="18" charset="0"/>
                      </a:rPr>
                      <m:t>×</m:t>
                    </m:r>
                    <m:box>
                      <m:boxPr>
                        <m:ctrlPr>
                          <a:rPr lang="en-US" altLang="zh-CN" sz="2800" i="1">
                            <a:latin typeface="Cambria Math" panose="02040503050406030204" pitchFamily="18" charset="0"/>
                            <a:ea typeface="Cambria Math" panose="02040503050406030204" pitchFamily="18" charset="0"/>
                          </a:rPr>
                        </m:ctrlPr>
                      </m:boxPr>
                      <m:e>
                        <m:argPr>
                          <m:argSz m:val="-1"/>
                        </m:argPr>
                        <m:f>
                          <m:fPr>
                            <m:ctrlPr>
                              <a:rPr lang="en-US" altLang="zh-CN" sz="2800" i="1">
                                <a:latin typeface="Cambria Math" panose="02040503050406030204" pitchFamily="18" charset="0"/>
                                <a:ea typeface="Cambria Math" panose="02040503050406030204" pitchFamily="18" charset="0"/>
                              </a:rPr>
                            </m:ctrlPr>
                          </m:fPr>
                          <m:num>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𝑡</m:t>
                                </m:r>
                              </m:sup>
                            </m:sSup>
                          </m:num>
                          <m:den>
                            <m:r>
                              <m:rPr>
                                <m:sty m:val="p"/>
                              </m:rPr>
                              <a:rPr lang="en-US" altLang="zh-CN" sz="2800">
                                <a:latin typeface="Cambria Math" panose="02040503050406030204" pitchFamily="18" charset="0"/>
                              </a:rPr>
                              <m:t>ln</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𝑔</m:t>
                                </m:r>
                              </m:e>
                            </m:d>
                            <m:r>
                              <a:rPr lang="en-US" altLang="zh-CN" sz="2800" i="1">
                                <a:latin typeface="Cambria Math" panose="02040503050406030204" pitchFamily="18" charset="0"/>
                              </a:rPr>
                              <m:t>−</m:t>
                            </m:r>
                            <m:r>
                              <m:rPr>
                                <m:sty m:val="p"/>
                              </m:rPr>
                              <a:rPr lang="en-US" altLang="zh-CN" sz="2800">
                                <a:latin typeface="Cambria Math" panose="02040503050406030204" pitchFamily="18" charset="0"/>
                              </a:rPr>
                              <m:t>ln</m:t>
                            </m:r>
                            <m:r>
                              <a:rPr lang="en-US" altLang="zh-CN" sz="2800" i="1">
                                <a:latin typeface="Cambria Math" panose="02040503050406030204" pitchFamily="18" charset="0"/>
                              </a:rPr>
                              <m:t>⁡(1+</m:t>
                            </m:r>
                            <m:r>
                              <a:rPr lang="en-US" altLang="zh-CN" sz="2800" i="1">
                                <a:latin typeface="Cambria Math" panose="02040503050406030204" pitchFamily="18" charset="0"/>
                              </a:rPr>
                              <m:t>𝑟</m:t>
                            </m:r>
                            <m:r>
                              <a:rPr lang="en-US" altLang="zh-CN" sz="2800" i="1">
                                <a:latin typeface="Cambria Math" panose="02040503050406030204" pitchFamily="18" charset="0"/>
                              </a:rPr>
                              <m:t>)</m:t>
                            </m:r>
                          </m:den>
                        </m:f>
                      </m:e>
                    </m:box>
                  </m:oMath>
                </a14:m>
                <a:r>
                  <a:rPr lang="en-US" altLang="zh-CN" sz="2800" dirty="0">
                    <a:ea typeface="Cambria Math" panose="02040503050406030204" pitchFamily="18" charset="0"/>
                  </a:rPr>
                  <a:t> </a:t>
                </a:r>
                <a14:m>
                  <m:oMath xmlns:m="http://schemas.openxmlformats.org/officeDocument/2006/math">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𝑡</m:t>
                        </m:r>
                        <m:r>
                          <a:rPr lang="en-US" altLang="zh-CN" sz="2800" i="1">
                            <a:latin typeface="Cambria Math" panose="02040503050406030204" pitchFamily="18" charset="0"/>
                            <a:ea typeface="Cambria Math" panose="02040503050406030204" pitchFamily="18" charset="0"/>
                          </a:rPr>
                          <m:t>=0</m:t>
                        </m:r>
                      </m:sub>
                      <m:sup>
                        <m:r>
                          <a:rPr lang="en-US" altLang="zh-CN" sz="2800" i="1">
                            <a:latin typeface="Cambria Math" panose="02040503050406030204" pitchFamily="18" charset="0"/>
                            <a:ea typeface="Cambria Math" panose="02040503050406030204" pitchFamily="18" charset="0"/>
                          </a:rPr>
                          <m:t>𝑡</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𝑛</m:t>
                        </m:r>
                      </m:sup>
                    </m:sSubSup>
                    <m:r>
                      <a:rPr lang="en-US" altLang="zh-CN" sz="2800" i="1">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𝐶</m:t>
                    </m:r>
                    <m:r>
                      <a:rPr lang="en-US" altLang="zh-CN" sz="2800" i="1" dirty="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rPr>
                              <m:t>)</m:t>
                            </m:r>
                          </m:e>
                          <m:sup>
                            <m:r>
                              <a:rPr lang="en-US" altLang="zh-CN" sz="2800" b="0" i="1" smtClean="0">
                                <a:latin typeface="Cambria Math" panose="02040503050406030204" pitchFamily="18" charset="0"/>
                              </a:rPr>
                              <m:t>𝑛</m:t>
                            </m:r>
                          </m:sup>
                        </m:sSup>
                        <m:r>
                          <a:rPr lang="en-US" altLang="zh-CN" sz="2800" i="1">
                            <a:latin typeface="Cambria Math" panose="02040503050406030204" pitchFamily="18" charset="0"/>
                          </a:rPr>
                          <m:t>−1</m:t>
                        </m:r>
                      </m:num>
                      <m:den>
                        <m:r>
                          <m:rPr>
                            <m:sty m:val="p"/>
                          </m:rPr>
                          <a:rPr lang="en-US" altLang="zh-CN" sz="2800">
                            <a:latin typeface="Cambria Math" panose="02040503050406030204" pitchFamily="18" charset="0"/>
                          </a:rPr>
                          <m:t>ln</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𝑔</m:t>
                            </m:r>
                          </m:e>
                        </m:d>
                        <m:r>
                          <a:rPr lang="en-US" altLang="zh-CN" sz="2800" i="1">
                            <a:latin typeface="Cambria Math" panose="02040503050406030204" pitchFamily="18" charset="0"/>
                          </a:rPr>
                          <m:t>−</m:t>
                        </m:r>
                        <m:r>
                          <m:rPr>
                            <m:sty m:val="p"/>
                          </m:rPr>
                          <a:rPr lang="en-US" altLang="zh-CN" sz="2800">
                            <a:latin typeface="Cambria Math" panose="02040503050406030204" pitchFamily="18" charset="0"/>
                          </a:rPr>
                          <m:t>ln</m:t>
                        </m:r>
                        <m:r>
                          <a:rPr lang="en-US" altLang="zh-CN" sz="2800" i="1">
                            <a:latin typeface="Cambria Math" panose="02040503050406030204" pitchFamily="18" charset="0"/>
                          </a:rPr>
                          <m:t>⁡(1+</m:t>
                        </m:r>
                        <m:r>
                          <a:rPr lang="en-US" altLang="zh-CN" sz="2800" i="1">
                            <a:latin typeface="Cambria Math" panose="02040503050406030204" pitchFamily="18" charset="0"/>
                          </a:rPr>
                          <m:t>𝑟</m:t>
                        </m:r>
                        <m:r>
                          <a:rPr lang="en-US" altLang="zh-CN" sz="2800" i="1">
                            <a:latin typeface="Cambria Math" panose="02040503050406030204" pitchFamily="18" charset="0"/>
                          </a:rPr>
                          <m:t>)</m:t>
                        </m:r>
                      </m:den>
                    </m:f>
                  </m:oMath>
                </a14:m>
                <a:endParaRPr lang="en-US" altLang="zh-CN" sz="2800" dirty="0"/>
              </a:p>
              <a:p>
                <a:endParaRPr lang="en-US" altLang="zh-CN" sz="1400" dirty="0"/>
              </a:p>
              <a:p>
                <a:r>
                  <a:rPr lang="zh-CN" altLang="en-US" sz="2800" dirty="0"/>
                  <a:t>②考虑当</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oMath>
                </a14:m>
                <a:r>
                  <a:rPr lang="zh-CN" altLang="en-US" sz="2800" dirty="0"/>
                  <a:t>时（</a:t>
                </a:r>
                <a14:m>
                  <m:oMath xmlns:m="http://schemas.openxmlformats.org/officeDocument/2006/math">
                    <m:r>
                      <a:rPr lang="en-US" altLang="zh-CN" sz="2800" i="1" dirty="0" smtClean="0">
                        <a:latin typeface="Cambria Math" panose="02040503050406030204" pitchFamily="18" charset="0"/>
                      </a:rPr>
                      <m:t>𝑔</m:t>
                    </m:r>
                    <m:r>
                      <a:rPr lang="en-US" altLang="zh-CN" sz="2800" i="1" dirty="0" smtClean="0">
                        <a:latin typeface="Cambria Math" panose="02040503050406030204" pitchFamily="18" charset="0"/>
                      </a:rPr>
                      <m:t>&lt;</m:t>
                    </m:r>
                    <m:r>
                      <a:rPr lang="en-US" altLang="zh-CN" sz="2800" i="1" dirty="0" smtClean="0">
                        <a:latin typeface="Cambria Math" panose="02040503050406030204" pitchFamily="18" charset="0"/>
                      </a:rPr>
                      <m:t>𝑟</m:t>
                    </m:r>
                  </m:oMath>
                </a14:m>
                <a:r>
                  <a:rPr lang="zh-CN" altLang="en-US" sz="2800" dirty="0"/>
                  <a:t>）：</a:t>
                </a:r>
                <a:endParaRPr lang="en-US" altLang="zh-CN" sz="2800" dirty="0"/>
              </a:p>
              <a:p>
                <a:r>
                  <a:rPr lang="en-US" altLang="zh-CN" sz="2800" dirty="0"/>
                  <a:t> </a:t>
                </a:r>
                <a14:m>
                  <m:oMath xmlns:m="http://schemas.openxmlformats.org/officeDocument/2006/math">
                    <m:r>
                      <a:rPr lang="en-US" altLang="zh-CN" sz="2800" i="1">
                        <a:latin typeface="Cambria Math" panose="02040503050406030204" pitchFamily="18" charset="0"/>
                      </a:rPr>
                      <m:t>𝑃𝑉</m:t>
                    </m:r>
                    <m:r>
                      <a:rPr lang="en-US" altLang="zh-CN" sz="2800" i="1">
                        <a:latin typeface="Cambria Math" panose="02040503050406030204" pitchFamily="18" charset="0"/>
                      </a:rPr>
                      <m:t>(</m:t>
                    </m:r>
                    <m:r>
                      <a:rPr lang="zh-CN" altLang="en-US" sz="2800" i="1">
                        <a:latin typeface="Cambria Math" panose="02040503050406030204" pitchFamily="18" charset="0"/>
                      </a:rPr>
                      <m:t>连续增长的永续年金</m:t>
                    </m:r>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lim</m:t>
                            </m:r>
                          </m:e>
                          <m:lim>
                            <m:r>
                              <a:rPr lang="en-US" altLang="zh-CN" sz="2800" i="1">
                                <a:latin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m:t>
                            </m:r>
                          </m:lim>
                        </m:limLow>
                      </m:fName>
                      <m:e>
                        <m:r>
                          <a:rPr lang="en-US" altLang="zh-CN" sz="2800" i="1">
                            <a:latin typeface="Cambria Math" panose="02040503050406030204" pitchFamily="18" charset="0"/>
                          </a:rPr>
                          <m:t>𝐶</m:t>
                        </m:r>
                        <m:r>
                          <a:rPr lang="en-US" altLang="zh-CN" sz="2800" i="1" dirty="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𝑔</m:t>
                                    </m:r>
                                  </m:num>
                                  <m:den>
                                    <m:r>
                                      <a:rPr lang="en-US" altLang="zh-CN" sz="2800" i="1">
                                        <a:latin typeface="Cambria Math" panose="02040503050406030204" pitchFamily="18" charset="0"/>
                                      </a:rPr>
                                      <m:t>1+</m:t>
                                    </m:r>
                                    <m:r>
                                      <a:rPr lang="en-US" altLang="zh-CN" sz="2800" i="1">
                                        <a:latin typeface="Cambria Math" panose="02040503050406030204" pitchFamily="18" charset="0"/>
                                      </a:rPr>
                                      <m:t>𝑟</m:t>
                                    </m:r>
                                  </m:den>
                                </m:f>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r>
                              <a:rPr lang="en-US" altLang="zh-CN" sz="2800" i="1">
                                <a:latin typeface="Cambria Math" panose="02040503050406030204" pitchFamily="18" charset="0"/>
                              </a:rPr>
                              <m:t>−1</m:t>
                            </m:r>
                          </m:num>
                          <m:den>
                            <m:r>
                              <m:rPr>
                                <m:sty m:val="p"/>
                              </m:rPr>
                              <a:rPr lang="en-US" altLang="zh-CN" sz="2800">
                                <a:latin typeface="Cambria Math" panose="02040503050406030204" pitchFamily="18" charset="0"/>
                              </a:rPr>
                              <m:t>ln</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𝑔</m:t>
                                </m:r>
                              </m:e>
                            </m:d>
                            <m:r>
                              <a:rPr lang="en-US" altLang="zh-CN" sz="2800" i="1">
                                <a:latin typeface="Cambria Math" panose="02040503050406030204" pitchFamily="18" charset="0"/>
                              </a:rPr>
                              <m:t>−</m:t>
                            </m:r>
                            <m:r>
                              <m:rPr>
                                <m:sty m:val="p"/>
                              </m:rPr>
                              <a:rPr lang="en-US" altLang="zh-CN" sz="2800">
                                <a:latin typeface="Cambria Math" panose="02040503050406030204" pitchFamily="18" charset="0"/>
                              </a:rPr>
                              <m:t>ln</m:t>
                            </m:r>
                            <m:r>
                              <a:rPr lang="en-US" altLang="zh-CN" sz="2800" i="1">
                                <a:latin typeface="Cambria Math" panose="02040503050406030204" pitchFamily="18" charset="0"/>
                              </a:rPr>
                              <m:t>⁡(1+</m:t>
                            </m:r>
                            <m:r>
                              <a:rPr lang="en-US" altLang="zh-CN" sz="2800" i="1">
                                <a:latin typeface="Cambria Math" panose="02040503050406030204" pitchFamily="18" charset="0"/>
                              </a:rPr>
                              <m:t>𝑟</m:t>
                            </m:r>
                            <m:r>
                              <a:rPr lang="en-US" altLang="zh-CN" sz="2800" i="1">
                                <a:latin typeface="Cambria Math" panose="02040503050406030204" pitchFamily="18" charset="0"/>
                              </a:rPr>
                              <m:t>)</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m:t>
                            </m:r>
                          </m:num>
                          <m:den>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ln</m:t>
                                </m:r>
                              </m:fName>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𝑟</m:t>
                                    </m:r>
                                  </m:e>
                                </m:d>
                              </m:e>
                            </m:func>
                            <m:r>
                              <a:rPr lang="en-US" altLang="zh-CN" sz="2800" i="1">
                                <a:latin typeface="Cambria Math" panose="02040503050406030204" pitchFamily="18" charset="0"/>
                              </a:rPr>
                              <m:t>−</m:t>
                            </m:r>
                            <m:r>
                              <m:rPr>
                                <m:sty m:val="p"/>
                              </m:rPr>
                              <a:rPr lang="en-US" altLang="zh-CN" sz="2800">
                                <a:latin typeface="Cambria Math" panose="02040503050406030204" pitchFamily="18" charset="0"/>
                              </a:rPr>
                              <m:t>ln</m:t>
                            </m:r>
                            <m:r>
                              <a:rPr lang="en-US" altLang="zh-CN" sz="2800" i="1">
                                <a:latin typeface="Cambria Math" panose="02040503050406030204" pitchFamily="18" charset="0"/>
                              </a:rPr>
                              <m:t>⁡(1+</m:t>
                            </m:r>
                            <m:r>
                              <a:rPr lang="en-US" altLang="zh-CN" sz="2800" i="1">
                                <a:latin typeface="Cambria Math" panose="02040503050406030204" pitchFamily="18" charset="0"/>
                              </a:rPr>
                              <m:t>𝑔</m:t>
                            </m:r>
                            <m:r>
                              <a:rPr lang="en-US" altLang="zh-CN" sz="2800" i="1">
                                <a:latin typeface="Cambria Math" panose="02040503050406030204" pitchFamily="18" charset="0"/>
                              </a:rPr>
                              <m:t>)</m:t>
                            </m:r>
                          </m:den>
                        </m:f>
                      </m:e>
                    </m:func>
                  </m:oMath>
                </a14:m>
                <a:endParaRPr lang="en-US" altLang="zh-CN" sz="2800" dirty="0"/>
              </a:p>
            </p:txBody>
          </p:sp>
        </mc:Choice>
        <mc:Fallback>
          <p:sp>
            <p:nvSpPr>
              <p:cNvPr id="5" name="文本框 4">
                <a:extLst>
                  <a:ext uri="{FF2B5EF4-FFF2-40B4-BE49-F238E27FC236}">
                    <a16:creationId xmlns:a16="http://schemas.microsoft.com/office/drawing/2014/main" id="{9A52BBF5-2E3D-5334-1738-99D57B5046D7}"/>
                  </a:ext>
                </a:extLst>
              </p:cNvPr>
              <p:cNvSpPr txBox="1">
                <a:spLocks noRot="1" noChangeAspect="1" noMove="1" noResize="1" noEditPoints="1" noAdjustHandles="1" noChangeArrowheads="1" noChangeShapeType="1" noTextEdit="1"/>
              </p:cNvSpPr>
              <p:nvPr/>
            </p:nvSpPr>
            <p:spPr>
              <a:xfrm>
                <a:off x="618565" y="2617464"/>
                <a:ext cx="10954870" cy="3580788"/>
              </a:xfrm>
              <a:prstGeom prst="rect">
                <a:avLst/>
              </a:prstGeom>
              <a:blipFill>
                <a:blip r:embed="rId5"/>
                <a:stretch>
                  <a:fillRect l="-1112" t="-170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E79FD73-F4B6-1941-A361-B1517E8970FC}"/>
              </a:ext>
            </a:extLst>
          </p:cNvPr>
          <p:cNvPicPr>
            <a:picLocks noChangeAspect="1"/>
          </p:cNvPicPr>
          <p:nvPr/>
        </p:nvPicPr>
        <p:blipFill>
          <a:blip r:embed="rId6"/>
          <a:stretch>
            <a:fillRect/>
          </a:stretch>
        </p:blipFill>
        <p:spPr>
          <a:xfrm>
            <a:off x="1536154" y="830806"/>
            <a:ext cx="9119691" cy="102253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3F9E935-CB2A-AC0E-2467-2F2102299C71}"/>
                  </a:ext>
                </a:extLst>
              </p:cNvPr>
              <p:cNvSpPr txBox="1"/>
              <p:nvPr/>
            </p:nvSpPr>
            <p:spPr>
              <a:xfrm>
                <a:off x="3591614" y="1700242"/>
                <a:ext cx="1904047" cy="901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𝐶</m:t>
                          </m:r>
                        </m:num>
                        <m:den>
                          <m:r>
                            <a:rPr lang="en-US" altLang="zh-CN" sz="2800" b="0" i="1" smtClean="0">
                              <a:latin typeface="Cambria Math" panose="02040503050406030204" pitchFamily="18" charset="0"/>
                            </a:rPr>
                            <m:t>𝑘</m:t>
                          </m:r>
                        </m:den>
                      </m:f>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r>
                            <a:rPr lang="en-US" altLang="zh-CN" sz="2800" i="1">
                              <a:latin typeface="Cambria Math" panose="02040503050406030204" pitchFamily="18" charset="0"/>
                            </a:rPr>
                            <m:t>𝑔</m:t>
                          </m:r>
                          <m:r>
                            <a:rPr lang="en-US" altLang="zh-CN" sz="2800" i="1">
                              <a:latin typeface="Cambria Math" panose="02040503050406030204" pitchFamily="18" charset="0"/>
                            </a:rPr>
                            <m:t>)</m:t>
                          </m:r>
                        </m:e>
                        <m:sup>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𝑖</m:t>
                              </m:r>
                            </m:num>
                            <m:den>
                              <m:r>
                                <a:rPr lang="en-US" altLang="zh-CN" sz="2800" b="0" i="1" smtClean="0">
                                  <a:latin typeface="Cambria Math" panose="02040503050406030204" pitchFamily="18" charset="0"/>
                                </a:rPr>
                                <m:t>𝑘</m:t>
                              </m:r>
                            </m:den>
                          </m:f>
                        </m:sup>
                      </m:sSup>
                    </m:oMath>
                  </m:oMathPara>
                </a14:m>
                <a:endParaRPr lang="zh-CN" altLang="en-US" sz="2800" dirty="0"/>
              </a:p>
            </p:txBody>
          </p:sp>
        </mc:Choice>
        <mc:Fallback xmlns="">
          <p:sp>
            <p:nvSpPr>
              <p:cNvPr id="7" name="文本框 6">
                <a:extLst>
                  <a:ext uri="{FF2B5EF4-FFF2-40B4-BE49-F238E27FC236}">
                    <a16:creationId xmlns:a16="http://schemas.microsoft.com/office/drawing/2014/main" id="{83F9E935-CB2A-AC0E-2467-2F2102299C71}"/>
                  </a:ext>
                </a:extLst>
              </p:cNvPr>
              <p:cNvSpPr txBox="1">
                <a:spLocks noRot="1" noChangeAspect="1" noMove="1" noResize="1" noEditPoints="1" noAdjustHandles="1" noChangeArrowheads="1" noChangeShapeType="1" noTextEdit="1"/>
              </p:cNvSpPr>
              <p:nvPr/>
            </p:nvSpPr>
            <p:spPr>
              <a:xfrm>
                <a:off x="3591614" y="1700242"/>
                <a:ext cx="1904047" cy="901785"/>
              </a:xfrm>
              <a:prstGeom prst="rect">
                <a:avLst/>
              </a:prstGeom>
              <a:blipFill>
                <a:blip r:embed="rId7"/>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40CFFCC-22A6-9CD5-3C73-BE546FAB1A7D}"/>
              </a:ext>
            </a:extLst>
          </p:cNvPr>
          <p:cNvSpPr txBox="1"/>
          <p:nvPr/>
        </p:nvSpPr>
        <p:spPr>
          <a:xfrm>
            <a:off x="2465294" y="6242880"/>
            <a:ext cx="9726706" cy="461665"/>
          </a:xfrm>
          <a:prstGeom prst="rect">
            <a:avLst/>
          </a:prstGeom>
          <a:noFill/>
        </p:spPr>
        <p:txBody>
          <a:bodyPr wrap="square">
            <a:spAutoFit/>
          </a:bodyPr>
          <a:lstStyle/>
          <a:p>
            <a:r>
              <a:rPr lang="zh-CN" altLang="en-US" sz="2400" dirty="0">
                <a:solidFill>
                  <a:srgbClr val="FF0000"/>
                </a:solidFill>
              </a:rPr>
              <a:t>注：证明过程属于本人原创，可能有疏漏，敬请指出。此证明不需掌握</a:t>
            </a:r>
            <a:endParaRPr lang="en-US" altLang="zh-CN" sz="2400" dirty="0">
              <a:solidFill>
                <a:srgbClr val="FF0000"/>
              </a:solidFill>
            </a:endParaRPr>
          </a:p>
        </p:txBody>
      </p:sp>
    </p:spTree>
    <p:extLst>
      <p:ext uri="{BB962C8B-B14F-4D97-AF65-F5344CB8AC3E}">
        <p14:creationId xmlns:p14="http://schemas.microsoft.com/office/powerpoint/2010/main" val="262147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折现率的期限结构</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063DAF9-0801-4E94-C294-A324E19FA75E}"/>
                  </a:ext>
                </a:extLst>
              </p:cNvPr>
              <p:cNvSpPr txBox="1"/>
              <p:nvPr/>
            </p:nvSpPr>
            <p:spPr>
              <a:xfrm>
                <a:off x="811306" y="1417232"/>
                <a:ext cx="10569389" cy="4023537"/>
              </a:xfrm>
              <a:prstGeom prst="rect">
                <a:avLst/>
              </a:prstGeom>
              <a:noFill/>
            </p:spPr>
            <p:txBody>
              <a:bodyPr wrap="square" rtlCol="0">
                <a:spAutoFit/>
              </a:bodyPr>
              <a:lstStyle/>
              <a:p>
                <a:pPr algn="l"/>
                <a:r>
                  <a:rPr lang="zh-CN" altLang="en-US" sz="2800" dirty="0"/>
                  <a:t>使用</a:t>
                </a:r>
                <a:r>
                  <a:rPr lang="zh-CN" altLang="en-US" sz="2800" dirty="0">
                    <a:solidFill>
                      <a:srgbClr val="FF0000"/>
                    </a:solidFill>
                  </a:rPr>
                  <a:t>折现率的期限结构</a:t>
                </a:r>
                <a:r>
                  <a:rPr lang="zh-CN" altLang="en-US" sz="2800" dirty="0"/>
                  <a:t>计算系列现金流的现值：</a:t>
                </a:r>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𝑃𝑉</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1</m:t>
                              </m:r>
                            </m:sub>
                          </m:sSub>
                        </m:num>
                        <m:den>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den>
                      </m:f>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b="0" i="1" smtClean="0">
                                  <a:latin typeface="Cambria Math" panose="02040503050406030204" pitchFamily="18" charset="0"/>
                                </a:rPr>
                                <m:t>2</m:t>
                              </m:r>
                            </m:sub>
                          </m:sSub>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den>
                      </m:f>
                      <m:r>
                        <a:rPr lang="en-US" altLang="zh-CN" sz="2800">
                          <a:latin typeface="Cambria Math" panose="02040503050406030204" pitchFamily="18" charset="0"/>
                        </a:rPr>
                        <m:t>+</m:t>
                      </m:r>
                      <m:r>
                        <a:rPr lang="en-US" altLang="zh-CN" sz="2800" b="0" i="0" smtClean="0">
                          <a:latin typeface="Cambria Math" panose="02040503050406030204" pitchFamily="18" charset="0"/>
                        </a:rPr>
                        <m:t>…</m:t>
                      </m:r>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b="0" i="1" smtClean="0">
                                  <a:latin typeface="Cambria Math" panose="02040503050406030204" pitchFamily="18" charset="0"/>
                                </a:rPr>
                                <m:t>𝑁</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𝑁</m:t>
                                      </m:r>
                                    </m:sub>
                                  </m:sSub>
                                </m:e>
                              </m:d>
                            </m:e>
                            <m:sup>
                              <m:r>
                                <a:rPr lang="en-US" altLang="zh-CN" sz="2800" b="0" i="1" smtClean="0">
                                  <a:latin typeface="Cambria Math" panose="02040503050406030204" pitchFamily="18" charset="0"/>
                                </a:rPr>
                                <m:t>𝑁</m:t>
                              </m:r>
                            </m:sup>
                          </m:sSup>
                        </m:den>
                      </m:f>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𝑁</m:t>
                          </m:r>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b="0" i="1" smtClean="0">
                                      <a:latin typeface="Cambria Math" panose="02040503050406030204" pitchFamily="18" charset="0"/>
                                    </a:rPr>
                                    <m:t>𝑖</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𝑖</m:t>
                                          </m:r>
                                        </m:sub>
                                      </m:sSub>
                                    </m:e>
                                  </m:d>
                                </m:e>
                                <m:sup>
                                  <m:r>
                                    <a:rPr lang="en-US" altLang="zh-CN" sz="2800" b="0" i="1" smtClean="0">
                                      <a:latin typeface="Cambria Math" panose="02040503050406030204" pitchFamily="18" charset="0"/>
                                    </a:rPr>
                                    <m:t>𝑖</m:t>
                                  </m:r>
                                </m:sup>
                              </m:sSup>
                            </m:den>
                          </m:f>
                        </m:e>
                      </m:nary>
                    </m:oMath>
                  </m:oMathPara>
                </a14:m>
                <a:endParaRPr lang="en-US" altLang="zh-CN" sz="2800" dirty="0"/>
              </a:p>
              <a:p>
                <a:endParaRPr lang="en-US" altLang="zh-CN" sz="1400" dirty="0"/>
              </a:p>
              <a:p>
                <a:endParaRPr lang="en-US" altLang="zh-CN" sz="1400" dirty="0"/>
              </a:p>
              <a:p>
                <a:r>
                  <a:rPr lang="zh-CN" altLang="en-US" sz="2800" dirty="0"/>
                  <a:t>若</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𝑁</m:t>
                        </m:r>
                      </m:sub>
                    </m:sSub>
                  </m:oMath>
                </a14:m>
                <a:r>
                  <a:rPr lang="en-US" altLang="zh-CN" sz="2800" dirty="0"/>
                  <a:t>(</a:t>
                </a:r>
                <a:r>
                  <a:rPr lang="zh-CN" altLang="en-US" sz="2800" dirty="0"/>
                  <a:t>即利率的期限结构是水平的</a:t>
                </a:r>
                <a:r>
                  <a:rPr lang="en-US" altLang="zh-CN" sz="2800" dirty="0"/>
                  <a:t>)</a:t>
                </a:r>
                <a:r>
                  <a:rPr lang="zh-CN" altLang="en-US" sz="2800" dirty="0"/>
                  <a:t>，此公式退化为：</a:t>
                </a:r>
                <a:endParaRPr lang="en-US" altLang="zh-CN" sz="2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i="1">
                          <a:latin typeface="Cambria Math" panose="02040503050406030204" pitchFamily="18" charset="0"/>
                        </a:rPr>
                        <m:t>𝑃𝑉</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m:t>
                          </m:r>
                          <m:r>
                            <a:rPr lang="en-US" altLang="zh-CN" sz="2800" b="0" i="1" smtClean="0">
                              <a:latin typeface="Cambria Math" panose="02040503050406030204" pitchFamily="18" charset="0"/>
                            </a:rPr>
                            <m:t>𝑟</m:t>
                          </m:r>
                        </m:den>
                      </m:f>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2</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r>
                                <a:rPr lang="en-US" altLang="zh-CN" sz="2800" i="1">
                                  <a:latin typeface="Cambria Math" panose="02040503050406030204" pitchFamily="18" charset="0"/>
                                </a:rPr>
                                <m:t>𝑟</m:t>
                              </m:r>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den>
                      </m:f>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𝑁</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𝑟</m:t>
                                  </m:r>
                                </m:e>
                              </m:d>
                            </m:e>
                            <m:sup>
                              <m:r>
                                <a:rPr lang="en-US" altLang="zh-CN" sz="2800" i="1">
                                  <a:latin typeface="Cambria Math" panose="02040503050406030204" pitchFamily="18" charset="0"/>
                                </a:rPr>
                                <m:t>𝑁</m:t>
                              </m:r>
                            </m:sup>
                          </m:sSup>
                        </m:den>
                      </m:f>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𝑁</m:t>
                          </m:r>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𝑖</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b="0" i="1" smtClean="0">
                                          <a:latin typeface="Cambria Math" panose="02040503050406030204" pitchFamily="18" charset="0"/>
                                        </a:rPr>
                                        <m:t>𝑟</m:t>
                                      </m:r>
                                    </m:e>
                                  </m:d>
                                </m:e>
                                <m:sup>
                                  <m:r>
                                    <a:rPr lang="en-US" altLang="zh-CN" sz="2800" i="1">
                                      <a:latin typeface="Cambria Math" panose="02040503050406030204" pitchFamily="18" charset="0"/>
                                    </a:rPr>
                                    <m:t>𝑖</m:t>
                                  </m:r>
                                </m:sup>
                              </m:sSup>
                            </m:den>
                          </m:f>
                        </m:e>
                      </m:nary>
                    </m:oMath>
                  </m:oMathPara>
                </a14:m>
                <a:endParaRPr lang="zh-CN" altLang="en-US" sz="2800" dirty="0"/>
              </a:p>
            </p:txBody>
          </p:sp>
        </mc:Choice>
        <mc:Fallback xmlns="">
          <p:sp>
            <p:nvSpPr>
              <p:cNvPr id="2" name="文本框 1">
                <a:extLst>
                  <a:ext uri="{FF2B5EF4-FFF2-40B4-BE49-F238E27FC236}">
                    <a16:creationId xmlns:a16="http://schemas.microsoft.com/office/drawing/2014/main" id="{E063DAF9-0801-4E94-C294-A324E19FA75E}"/>
                  </a:ext>
                </a:extLst>
              </p:cNvPr>
              <p:cNvSpPr txBox="1">
                <a:spLocks noRot="1" noChangeAspect="1" noMove="1" noResize="1" noEditPoints="1" noAdjustHandles="1" noChangeArrowheads="1" noChangeShapeType="1" noTextEdit="1"/>
              </p:cNvSpPr>
              <p:nvPr/>
            </p:nvSpPr>
            <p:spPr>
              <a:xfrm>
                <a:off x="811306" y="1417232"/>
                <a:ext cx="10569389" cy="4023537"/>
              </a:xfrm>
              <a:prstGeom prst="rect">
                <a:avLst/>
              </a:prstGeom>
              <a:blipFill>
                <a:blip r:embed="rId4"/>
                <a:stretch>
                  <a:fillRect l="-1153" t="-1664" r="-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25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6"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税后利率</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7369884-9DC6-A1E5-C7AB-FBE02573A9CD}"/>
                  </a:ext>
                </a:extLst>
              </p:cNvPr>
              <p:cNvSpPr txBox="1"/>
              <p:nvPr/>
            </p:nvSpPr>
            <p:spPr>
              <a:xfrm>
                <a:off x="3187672" y="3167390"/>
                <a:ext cx="5816657" cy="523220"/>
              </a:xfrm>
              <a:prstGeom prst="rect">
                <a:avLst/>
              </a:prstGeom>
              <a:noFill/>
            </p:spPr>
            <p:txBody>
              <a:bodyPr wrap="none" rtlCol="0">
                <a:spAutoFit/>
              </a:bodyPr>
              <a:lstStyle/>
              <a:p>
                <a:r>
                  <a:rPr lang="zh-CN" altLang="en-US" sz="2800" dirty="0"/>
                  <a:t>有效税后利率：</a:t>
                </a:r>
                <a14:m>
                  <m:oMath xmlns:m="http://schemas.openxmlformats.org/officeDocument/2006/math">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𝜏</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(1−</m:t>
                    </m:r>
                    <m:r>
                      <a:rPr lang="zh-CN" altLang="en-US" sz="2800" i="1">
                        <a:latin typeface="Cambria Math" panose="02040503050406030204" pitchFamily="18" charset="0"/>
                      </a:rPr>
                      <m:t>𝜏</m:t>
                    </m:r>
                    <m:r>
                      <a:rPr lang="en-US" altLang="zh-CN" sz="2800" b="0" i="1" smtClean="0">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77369884-9DC6-A1E5-C7AB-FBE02573A9CD}"/>
                  </a:ext>
                </a:extLst>
              </p:cNvPr>
              <p:cNvSpPr txBox="1">
                <a:spLocks noRot="1" noChangeAspect="1" noMove="1" noResize="1" noEditPoints="1" noAdjustHandles="1" noChangeArrowheads="1" noChangeShapeType="1" noTextEdit="1"/>
              </p:cNvSpPr>
              <p:nvPr/>
            </p:nvSpPr>
            <p:spPr>
              <a:xfrm>
                <a:off x="3187672" y="3167390"/>
                <a:ext cx="5816657" cy="523220"/>
              </a:xfrm>
              <a:prstGeom prst="rect">
                <a:avLst/>
              </a:prstGeom>
              <a:blipFill>
                <a:blip r:embed="rId4"/>
                <a:stretch>
                  <a:fillRect l="-2201" t="-12941" b="-3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084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46224" y="3930223"/>
            <a:ext cx="2699553"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债券估值</a:t>
            </a:r>
          </a:p>
        </p:txBody>
      </p:sp>
    </p:spTree>
    <p:extLst>
      <p:ext uri="{BB962C8B-B14F-4D97-AF65-F5344CB8AC3E}">
        <p14:creationId xmlns:p14="http://schemas.microsoft.com/office/powerpoint/2010/main" val="80504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9"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零息票债券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F939B05-C736-222B-BEEA-CD5E86D59056}"/>
                  </a:ext>
                </a:extLst>
              </p:cNvPr>
              <p:cNvSpPr txBox="1"/>
              <p:nvPr/>
            </p:nvSpPr>
            <p:spPr>
              <a:xfrm>
                <a:off x="127748" y="1325476"/>
                <a:ext cx="11936505" cy="4207049"/>
              </a:xfrm>
              <a:prstGeom prst="rect">
                <a:avLst/>
              </a:prstGeom>
              <a:noFill/>
            </p:spPr>
            <p:txBody>
              <a:bodyPr wrap="square" rtlCol="0">
                <a:spAutoFit/>
              </a:bodyPr>
              <a:lstStyle/>
              <a:p>
                <a:pPr algn="l"/>
                <a:r>
                  <a:rPr lang="zh-CN" altLang="en-US" sz="2800" b="1" dirty="0"/>
                  <a:t>零息票债券</a:t>
                </a:r>
                <a:r>
                  <a:rPr lang="zh-CN" altLang="en-US" sz="2800" dirty="0"/>
                  <a:t>：</a:t>
                </a:r>
                <a:r>
                  <a:rPr lang="zh-CN" altLang="en-US" sz="2800" dirty="0">
                    <a:solidFill>
                      <a:srgbClr val="FF0000"/>
                    </a:solidFill>
                  </a:rPr>
                  <a:t>不支付票息</a:t>
                </a:r>
                <a:r>
                  <a:rPr lang="zh-CN" altLang="en-US" sz="2800" dirty="0"/>
                  <a:t>，投资者只会在到期日时收到等于债券面值的现金</a:t>
                </a:r>
                <a:endParaRPr lang="en-US" altLang="zh-CN" sz="2800" dirty="0"/>
              </a:p>
              <a:p>
                <a:pPr algn="l"/>
                <a:endParaRPr lang="en-US" altLang="zh-CN" sz="1400" dirty="0"/>
              </a:p>
              <a:p>
                <a:r>
                  <a:rPr lang="zh-CN" altLang="en-US" sz="2800" dirty="0"/>
                  <a:t>到期收益率</a:t>
                </a:r>
                <a14:m>
                  <m:oMath xmlns:m="http://schemas.openxmlformats.org/officeDocument/2006/math">
                    <m:r>
                      <a:rPr lang="en-US" altLang="zh-CN" sz="2800" i="1" dirty="0" smtClean="0">
                        <a:solidFill>
                          <a:srgbClr val="FF0000"/>
                        </a:solidFill>
                        <a:latin typeface="Cambria Math" panose="02040503050406030204" pitchFamily="18" charset="0"/>
                      </a:rPr>
                      <m:t>𝑌𝑇𝑀</m:t>
                    </m:r>
                  </m:oMath>
                </a14:m>
                <a:r>
                  <a:rPr lang="zh-CN" altLang="en-US" sz="2800" dirty="0"/>
                  <a:t>：即债券投资的</a:t>
                </a:r>
                <a14:m>
                  <m:oMath xmlns:m="http://schemas.openxmlformats.org/officeDocument/2006/math">
                    <m:r>
                      <a:rPr lang="en-US" altLang="zh-CN" sz="2800" b="0" i="1" smtClean="0">
                        <a:solidFill>
                          <a:srgbClr val="FF0000"/>
                        </a:solidFill>
                        <a:latin typeface="Cambria Math" panose="02040503050406030204" pitchFamily="18" charset="0"/>
                      </a:rPr>
                      <m:t>𝐼𝑅𝑅</m:t>
                    </m:r>
                  </m:oMath>
                </a14:m>
                <a:r>
                  <a:rPr lang="zh-CN" altLang="en-US" sz="2800" dirty="0"/>
                  <a:t>，</a:t>
                </a:r>
                <a:r>
                  <a:rPr lang="en-US" altLang="zh-CN" sz="2800" dirty="0"/>
                  <a:t> </a:t>
                </a:r>
                <a14:m>
                  <m:oMath xmlns:m="http://schemas.openxmlformats.org/officeDocument/2006/math">
                    <m:r>
                      <a:rPr lang="en-US" altLang="zh-CN" sz="2800" i="1" dirty="0">
                        <a:latin typeface="Cambria Math" panose="02040503050406030204" pitchFamily="18" charset="0"/>
                      </a:rPr>
                      <m:t>𝑌𝑇𝑀</m:t>
                    </m:r>
                  </m:oMath>
                </a14:m>
                <a:r>
                  <a:rPr lang="zh-CN" altLang="en-US" sz="2800" dirty="0"/>
                  <a:t>是使得债券承诺支付现金流的现值等于债券当前市价的折现率。</a:t>
                </a:r>
                <a:endParaRPr lang="en-US" altLang="zh-CN" sz="2800" dirty="0"/>
              </a:p>
              <a:p>
                <a:endParaRPr lang="en-US" altLang="zh-CN" sz="1400" dirty="0"/>
              </a:p>
              <a:p>
                <a:r>
                  <a:rPr lang="zh-CN" altLang="en-US" sz="2800" dirty="0"/>
                  <a:t>到期期限为</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年，现价为</a:t>
                </a:r>
                <a14:m>
                  <m:oMath xmlns:m="http://schemas.openxmlformats.org/officeDocument/2006/math">
                    <m:r>
                      <a:rPr lang="en-US" altLang="zh-CN" sz="2800" i="1" dirty="0" smtClean="0">
                        <a:latin typeface="Cambria Math" panose="02040503050406030204" pitchFamily="18" charset="0"/>
                      </a:rPr>
                      <m:t>𝑃</m:t>
                    </m:r>
                  </m:oMath>
                </a14:m>
                <a:r>
                  <a:rPr lang="zh-CN" altLang="en-US" sz="2800" dirty="0"/>
                  <a:t>，面值为</a:t>
                </a:r>
                <a14:m>
                  <m:oMath xmlns:m="http://schemas.openxmlformats.org/officeDocument/2006/math">
                    <m:r>
                      <m:rPr>
                        <m:sty m:val="p"/>
                      </m:rPr>
                      <a:rPr lang="en-US" altLang="zh-CN" sz="2800" b="0" i="0" dirty="0" smtClean="0">
                        <a:latin typeface="Cambria Math" panose="02040503050406030204" pitchFamily="18" charset="0"/>
                      </a:rPr>
                      <m:t>F</m:t>
                    </m:r>
                    <m:r>
                      <a:rPr lang="en-US" altLang="zh-CN" sz="2800" b="0" i="1" dirty="0" smtClean="0">
                        <a:latin typeface="Cambria Math" panose="02040503050406030204" pitchFamily="18" charset="0"/>
                      </a:rPr>
                      <m:t>𝑉</m:t>
                    </m:r>
                  </m:oMath>
                </a14:m>
                <a:r>
                  <a:rPr lang="zh-CN" altLang="en-US" sz="2800" dirty="0"/>
                  <a:t>的零息票债券的到期收益率</a:t>
                </a:r>
                <a14:m>
                  <m:oMath xmlns:m="http://schemas.openxmlformats.org/officeDocument/2006/math">
                    <m:r>
                      <a:rPr lang="en-US" altLang="zh-CN" sz="2800" i="1" dirty="0" smtClean="0">
                        <a:solidFill>
                          <a:srgbClr val="FF0000"/>
                        </a:solidFill>
                        <a:latin typeface="Cambria Math" panose="02040503050406030204" pitchFamily="18" charset="0"/>
                      </a:rPr>
                      <m:t>𝑌𝑇𝑀</m:t>
                    </m:r>
                  </m:oMath>
                </a14:m>
                <a:r>
                  <a:rPr lang="zh-CN" altLang="en-US" sz="2800" dirty="0"/>
                  <a:t>为：</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𝐹𝑉</m:t>
                          </m:r>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𝑛</m:t>
                              </m:r>
                            </m:sup>
                          </m:sSup>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𝑛</m:t>
                          </m:r>
                        </m:sub>
                      </m:sSub>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𝐹𝑉</m:t>
                              </m:r>
                            </m:num>
                            <m:den>
                              <m:r>
                                <a:rPr lang="en-US" altLang="zh-CN" sz="2800" i="1">
                                  <a:latin typeface="Cambria Math" panose="02040503050406030204" pitchFamily="18" charset="0"/>
                                </a:rPr>
                                <m:t>𝑃</m:t>
                              </m:r>
                            </m:den>
                          </m:f>
                          <m:r>
                            <a:rPr lang="en-US" altLang="zh-CN" sz="2800" b="0" i="1" smtClean="0">
                              <a:latin typeface="Cambria Math" panose="02040503050406030204" pitchFamily="18" charset="0"/>
                            </a:rPr>
                            <m:t>)</m:t>
                          </m:r>
                        </m:e>
                        <m:sup>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sup>
                      </m:sSup>
                      <m:r>
                        <a:rPr lang="en-US" altLang="zh-CN" sz="2800" b="0" i="0" smtClean="0">
                          <a:latin typeface="Cambria Math" panose="02040503050406030204" pitchFamily="18" charset="0"/>
                        </a:rPr>
                        <m:t>−1</m:t>
                      </m:r>
                    </m:oMath>
                  </m:oMathPara>
                </a14:m>
                <a:endParaRPr lang="en-US" altLang="zh-CN" sz="2800" dirty="0"/>
              </a:p>
              <a:p>
                <a:endParaRPr lang="en-US" altLang="zh-CN" sz="1400" dirty="0"/>
              </a:p>
              <a:p>
                <a:r>
                  <a:rPr lang="zh-CN" altLang="en-US" sz="2800" dirty="0"/>
                  <a:t>到期期限为</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年的无风险利率等于相同到期期限的无违约零息票债券的到期收益率：</a:t>
                </a:r>
                <a:r>
                  <a:rPr lang="en-US" altLang="zh-CN" sz="2800" dirty="0"/>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𝑛</m:t>
                        </m:r>
                      </m:sub>
                    </m:s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𝑌𝑇𝑀</m:t>
                        </m:r>
                      </m:e>
                      <m:sub>
                        <m:r>
                          <a:rPr lang="en-US" altLang="zh-CN" sz="2800" i="1">
                            <a:solidFill>
                              <a:srgbClr val="FF0000"/>
                            </a:solidFill>
                            <a:latin typeface="Cambria Math" panose="02040503050406030204" pitchFamily="18" charset="0"/>
                          </a:rPr>
                          <m:t>𝑛</m:t>
                        </m:r>
                      </m:sub>
                    </m:sSub>
                  </m:oMath>
                </a14:m>
                <a:endParaRPr lang="zh-CN" altLang="en-US" sz="2800" dirty="0"/>
              </a:p>
            </p:txBody>
          </p:sp>
        </mc:Choice>
        <mc:Fallback xmlns="">
          <p:sp>
            <p:nvSpPr>
              <p:cNvPr id="3" name="文本框 2">
                <a:extLst>
                  <a:ext uri="{FF2B5EF4-FFF2-40B4-BE49-F238E27FC236}">
                    <a16:creationId xmlns:a16="http://schemas.microsoft.com/office/drawing/2014/main" id="{DF939B05-C736-222B-BEEA-CD5E86D59056}"/>
                  </a:ext>
                </a:extLst>
              </p:cNvPr>
              <p:cNvSpPr txBox="1">
                <a:spLocks noRot="1" noChangeAspect="1" noMove="1" noResize="1" noEditPoints="1" noAdjustHandles="1" noChangeArrowheads="1" noChangeShapeType="1" noTextEdit="1"/>
              </p:cNvSpPr>
              <p:nvPr/>
            </p:nvSpPr>
            <p:spPr>
              <a:xfrm>
                <a:off x="127748" y="1325476"/>
                <a:ext cx="11936505" cy="4207049"/>
              </a:xfrm>
              <a:prstGeom prst="rect">
                <a:avLst/>
              </a:prstGeom>
              <a:blipFill>
                <a:blip r:embed="rId4"/>
                <a:stretch>
                  <a:fillRect l="-1073" t="-1592" r="-613" b="-2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751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9"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票息支付</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AAF1C80-6D53-8240-8EE7-D114772D894D}"/>
              </a:ext>
            </a:extLst>
          </p:cNvPr>
          <p:cNvSpPr txBox="1"/>
          <p:nvPr/>
        </p:nvSpPr>
        <p:spPr>
          <a:xfrm>
            <a:off x="5315942" y="6157863"/>
            <a:ext cx="6876058" cy="461665"/>
          </a:xfrm>
          <a:prstGeom prst="rect">
            <a:avLst/>
          </a:prstGeom>
          <a:noFill/>
        </p:spPr>
        <p:txBody>
          <a:bodyPr wrap="square">
            <a:spAutoFit/>
          </a:bodyPr>
          <a:lstStyle/>
          <a:p>
            <a:r>
              <a:rPr lang="zh-CN" altLang="en-US" sz="2400" dirty="0">
                <a:solidFill>
                  <a:srgbClr val="FF0000"/>
                </a:solidFill>
              </a:rPr>
              <a:t>关于债券的术语，请自行阅读课本</a:t>
            </a:r>
            <a:r>
              <a:rPr lang="en-US" altLang="zh-CN" sz="2400" dirty="0">
                <a:solidFill>
                  <a:srgbClr val="FF0000"/>
                </a:solidFill>
              </a:rPr>
              <a:t>CH6</a:t>
            </a:r>
            <a:r>
              <a:rPr lang="zh-CN" altLang="en-US" sz="2400" dirty="0">
                <a:solidFill>
                  <a:srgbClr val="FF0000"/>
                </a:solidFill>
              </a:rPr>
              <a:t>，不再赘述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2F31304-A5E3-5DB5-BB44-6A31883083C3}"/>
                  </a:ext>
                </a:extLst>
              </p:cNvPr>
              <p:cNvSpPr txBox="1"/>
              <p:nvPr/>
            </p:nvSpPr>
            <p:spPr>
              <a:xfrm>
                <a:off x="1533662" y="2602620"/>
                <a:ext cx="9124677" cy="1652760"/>
              </a:xfrm>
              <a:prstGeom prst="rect">
                <a:avLst/>
              </a:prstGeom>
              <a:noFill/>
            </p:spPr>
            <p:txBody>
              <a:bodyPr wrap="none" rtlCol="0">
                <a:spAutoFit/>
              </a:bodyPr>
              <a:lstStyle/>
              <a:p>
                <a:pPr algn="l"/>
                <a:r>
                  <a:rPr lang="zh-CN" altLang="en-US" sz="2800" dirty="0"/>
                  <a:t>按惯例，息票利率表示为</a:t>
                </a:r>
                <a14:m>
                  <m:oMath xmlns:m="http://schemas.openxmlformats.org/officeDocument/2006/math">
                    <m:r>
                      <a:rPr lang="en-US" altLang="zh-CN" sz="2800" i="1" dirty="0" smtClean="0">
                        <a:latin typeface="Cambria Math" panose="02040503050406030204" pitchFamily="18" charset="0"/>
                      </a:rPr>
                      <m:t>𝐴𝑃𝑅</m:t>
                    </m:r>
                  </m:oMath>
                </a14:m>
                <a:r>
                  <a:rPr lang="zh-CN" altLang="en-US" sz="2800" dirty="0"/>
                  <a:t>，每次票息支付额</a:t>
                </a:r>
                <a14:m>
                  <m:oMath xmlns:m="http://schemas.openxmlformats.org/officeDocument/2006/math">
                    <m:r>
                      <a:rPr lang="en-US" altLang="zh-CN" sz="2800" i="1" dirty="0" smtClean="0">
                        <a:latin typeface="Cambria Math" panose="02040503050406030204" pitchFamily="18" charset="0"/>
                      </a:rPr>
                      <m:t>𝐶𝑃𝑁</m:t>
                    </m:r>
                  </m:oMath>
                </a14:m>
                <a:r>
                  <a:rPr lang="zh-CN" altLang="en-US" sz="2800" dirty="0"/>
                  <a:t>为：</a:t>
                </a:r>
                <a:endParaRPr lang="en-US" altLang="zh-CN" sz="2800" dirty="0"/>
              </a:p>
              <a:p>
                <a:pPr algn="l"/>
                <a:endParaRPr lang="en-US" altLang="zh-CN" sz="1400" dirty="0"/>
              </a:p>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𝐶𝑃𝑁</m:t>
                      </m:r>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rPr>
                            <m:t>票面</m:t>
                          </m:r>
                          <m:r>
                            <a:rPr lang="zh-CN" altLang="en-US" sz="2800" i="1" smtClean="0">
                              <a:latin typeface="Cambria Math" panose="02040503050406030204" pitchFamily="18" charset="0"/>
                            </a:rPr>
                            <m:t>利率</m:t>
                          </m:r>
                          <m:r>
                            <a:rPr lang="en-US" altLang="zh-CN" sz="2800" i="1" smtClean="0">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面值</m:t>
                          </m:r>
                        </m:num>
                        <m:den>
                          <m:r>
                            <a:rPr lang="zh-CN" altLang="en-US" sz="2800" i="1">
                              <a:latin typeface="Cambria Math" panose="02040503050406030204" pitchFamily="18" charset="0"/>
                            </a:rPr>
                            <m:t>每年</m:t>
                          </m:r>
                          <m:r>
                            <a:rPr lang="zh-CN" altLang="en-US" sz="2800" i="1" smtClean="0">
                              <a:latin typeface="Cambria Math" panose="02040503050406030204" pitchFamily="18" charset="0"/>
                            </a:rPr>
                            <m:t>票息支付</m:t>
                          </m:r>
                          <m:r>
                            <a:rPr lang="zh-CN" altLang="en-US" sz="2800" i="1">
                              <a:latin typeface="Cambria Math" panose="02040503050406030204" pitchFamily="18" charset="0"/>
                            </a:rPr>
                            <m:t>次数</m:t>
                          </m:r>
                        </m:den>
                      </m:f>
                    </m:oMath>
                  </m:oMathPara>
                </a14:m>
                <a:endParaRPr lang="zh-CN" altLang="en-US" sz="28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82F31304-A5E3-5DB5-BB44-6A31883083C3}"/>
                  </a:ext>
                </a:extLst>
              </p:cNvPr>
              <p:cNvSpPr txBox="1">
                <a:spLocks noRot="1" noChangeAspect="1" noMove="1" noResize="1" noEditPoints="1" noAdjustHandles="1" noChangeArrowheads="1" noChangeShapeType="1" noTextEdit="1"/>
              </p:cNvSpPr>
              <p:nvPr/>
            </p:nvSpPr>
            <p:spPr>
              <a:xfrm>
                <a:off x="1533662" y="2602620"/>
                <a:ext cx="9124677" cy="1652760"/>
              </a:xfrm>
              <a:prstGeom prst="rect">
                <a:avLst/>
              </a:prstGeom>
              <a:blipFill>
                <a:blip r:embed="rId4"/>
                <a:stretch>
                  <a:fillRect l="-1404" t="-4059" r="-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72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息票债券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F939B05-C736-222B-BEEA-CD5E86D59056}"/>
                  </a:ext>
                </a:extLst>
              </p:cNvPr>
              <p:cNvSpPr txBox="1"/>
              <p:nvPr/>
            </p:nvSpPr>
            <p:spPr>
              <a:xfrm>
                <a:off x="467286" y="1248273"/>
                <a:ext cx="11257428" cy="3214919"/>
              </a:xfrm>
              <a:prstGeom prst="rect">
                <a:avLst/>
              </a:prstGeom>
              <a:noFill/>
            </p:spPr>
            <p:txBody>
              <a:bodyPr wrap="square" rtlCol="0">
                <a:spAutoFit/>
              </a:bodyPr>
              <a:lstStyle/>
              <a:p>
                <a:pPr algn="l"/>
                <a:r>
                  <a:rPr lang="zh-CN" altLang="en-US" sz="2800" b="1" dirty="0"/>
                  <a:t>息票债券</a:t>
                </a:r>
                <a:r>
                  <a:rPr lang="zh-CN" altLang="en-US" sz="2800" dirty="0"/>
                  <a:t>：定期向投资者支付利息，在到期日时向投资者支付等于债券面值的现金。</a:t>
                </a:r>
                <a:endParaRPr lang="en-US" altLang="zh-CN" sz="2800" dirty="0"/>
              </a:p>
              <a:p>
                <a:pPr algn="l"/>
                <a:endParaRPr lang="en-US" altLang="zh-CN" sz="1400" dirty="0"/>
              </a:p>
              <a:p>
                <a:pPr algn="l"/>
                <a:r>
                  <a:rPr lang="zh-CN" altLang="en-US" sz="2800" b="1" dirty="0"/>
                  <a:t>中期国债</a:t>
                </a:r>
                <a:r>
                  <a:rPr lang="zh-CN" altLang="en-US" sz="2800" dirty="0"/>
                  <a:t>：原始到期期限</a:t>
                </a:r>
                <a:r>
                  <a:rPr lang="en-US" altLang="zh-CN" sz="2800" dirty="0"/>
                  <a:t>1~10</a:t>
                </a:r>
                <a:r>
                  <a:rPr lang="zh-CN" altLang="en-US" sz="2800" dirty="0"/>
                  <a:t>年；</a:t>
                </a:r>
                <a:r>
                  <a:rPr lang="zh-CN" altLang="en-US" sz="2800" b="1" dirty="0"/>
                  <a:t>长期国债</a:t>
                </a:r>
                <a:r>
                  <a:rPr lang="zh-CN" altLang="en-US" sz="2800" dirty="0"/>
                  <a:t>：原始到期期限大于</a:t>
                </a:r>
                <a:r>
                  <a:rPr lang="en-US" altLang="zh-CN" sz="2800" dirty="0"/>
                  <a:t>10</a:t>
                </a:r>
                <a:r>
                  <a:rPr lang="zh-CN" altLang="en-US" sz="2800" dirty="0"/>
                  <a:t>年。</a:t>
                </a:r>
                <a:endParaRPr lang="en-US" altLang="zh-CN" sz="2800" dirty="0"/>
              </a:p>
              <a:p>
                <a:pPr algn="l"/>
                <a:endParaRPr lang="en-US" altLang="zh-CN" sz="1400" dirty="0"/>
              </a:p>
              <a:p>
                <a:pPr algn="l"/>
                <a:r>
                  <a:rPr lang="zh-CN" altLang="en-US" sz="2800" dirty="0"/>
                  <a:t>息票债券的到期收益率</a:t>
                </a:r>
                <a14:m>
                  <m:oMath xmlns:m="http://schemas.openxmlformats.org/officeDocument/2006/math">
                    <m:r>
                      <a:rPr lang="en-US" altLang="zh-CN" sz="2800" i="1" dirty="0" smtClean="0">
                        <a:solidFill>
                          <a:srgbClr val="FF0000"/>
                        </a:solidFill>
                        <a:latin typeface="Cambria Math" panose="02040503050406030204" pitchFamily="18" charset="0"/>
                      </a:rPr>
                      <m:t>𝑌𝑇𝑀</m:t>
                    </m:r>
                    <m:r>
                      <a:rPr lang="en-US" altLang="zh-CN" sz="2800" i="1" dirty="0" smtClean="0">
                        <a:solidFill>
                          <a:srgbClr val="FF0000"/>
                        </a:solidFill>
                        <a:latin typeface="Cambria Math" panose="02040503050406030204" pitchFamily="18" charset="0"/>
                      </a:rPr>
                      <m:t> </m:t>
                    </m:r>
                  </m:oMath>
                </a14:m>
                <a:r>
                  <a:rPr lang="zh-CN" altLang="en-US" sz="2800" dirty="0"/>
                  <a:t>为：反解出</a:t>
                </a:r>
                <a14:m>
                  <m:oMath xmlns:m="http://schemas.openxmlformats.org/officeDocument/2006/math">
                    <m:r>
                      <a:rPr lang="en-US" altLang="zh-CN" sz="2800" i="1" dirty="0" smtClean="0">
                        <a:latin typeface="Cambria Math" panose="02040503050406030204" pitchFamily="18" charset="0"/>
                      </a:rPr>
                      <m:t>𝑦</m:t>
                    </m:r>
                  </m:oMath>
                </a14:m>
                <a:r>
                  <a:rPr lang="zh-CN" altLang="en-US" sz="2800" dirty="0"/>
                  <a:t>，再计算出</a:t>
                </a:r>
                <a14:m>
                  <m:oMath xmlns:m="http://schemas.openxmlformats.org/officeDocument/2006/math">
                    <m:r>
                      <a:rPr lang="en-US" altLang="zh-CN" sz="2800" i="1" dirty="0" smtClean="0">
                        <a:latin typeface="Cambria Math" panose="02040503050406030204" pitchFamily="18" charset="0"/>
                      </a:rPr>
                      <m:t>𝑌𝑇𝑀</m:t>
                    </m:r>
                  </m:oMath>
                </a14:m>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𝐶𝑃𝑁</m:t>
                      </m:r>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1</m:t>
                          </m:r>
                        </m:num>
                        <m:den>
                          <m:r>
                            <a:rPr lang="en-US" altLang="zh-CN" sz="2800" b="0" i="1" smtClean="0">
                              <a:latin typeface="Cambria Math" panose="02040503050406030204" pitchFamily="18" charset="0"/>
                              <a:ea typeface="Cambria Math" panose="02040503050406030204" pitchFamily="18" charset="0"/>
                            </a:rPr>
                            <m:t>𝑦</m:t>
                          </m:r>
                        </m:den>
                      </m:f>
                      <m:r>
                        <a:rPr lang="en-US" altLang="zh-CN" sz="2800" i="1">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0" smtClean="0">
                              <a:latin typeface="Cambria Math" panose="02040503050406030204" pitchFamily="18" charset="0"/>
                              <a:ea typeface="Cambria Math" panose="02040503050406030204" pitchFamily="18" charset="0"/>
                            </a:rPr>
                            <m:t>1−</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1</m:t>
                              </m:r>
                            </m:num>
                            <m:den>
                              <m:sSup>
                                <m:sSupPr>
                                  <m:ctrlPr>
                                    <a:rPr lang="en-US" altLang="zh-CN" sz="2800" b="0" i="1" smtClean="0">
                                      <a:latin typeface="Cambria Math" panose="02040503050406030204" pitchFamily="18" charset="0"/>
                                      <a:ea typeface="Cambria Math" panose="02040503050406030204" pitchFamily="18" charset="0"/>
                                    </a:rPr>
                                  </m:ctrlPr>
                                </m:sSupPr>
                                <m:e>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𝑦</m:t>
                                      </m:r>
                                    </m:e>
                                  </m:d>
                                </m:e>
                                <m:sup>
                                  <m:r>
                                    <a:rPr lang="en-US" altLang="zh-CN" sz="2800" b="0" i="1" smtClean="0">
                                      <a:latin typeface="Cambria Math" panose="02040503050406030204" pitchFamily="18" charset="0"/>
                                      <a:ea typeface="Cambria Math" panose="02040503050406030204" pitchFamily="18" charset="0"/>
                                    </a:rPr>
                                    <m:t>𝑁</m:t>
                                  </m:r>
                                </m:sup>
                              </m:sSup>
                            </m:den>
                          </m:f>
                        </m:e>
                      </m:d>
                      <m:r>
                        <a:rPr lang="en-US" altLang="zh-CN" sz="2800" b="0" i="0"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𝐹𝑉</m:t>
                          </m:r>
                        </m:num>
                        <m:den>
                          <m:sSup>
                            <m:sSupPr>
                              <m:ctrlPr>
                                <a:rPr lang="en-US" altLang="zh-CN" sz="2800" i="1">
                                  <a:latin typeface="Cambria Math" panose="02040503050406030204" pitchFamily="18" charset="0"/>
                                  <a:ea typeface="Cambria Math" panose="02040503050406030204" pitchFamily="18" charset="0"/>
                                </a:rPr>
                              </m:ctrlPr>
                            </m:sSupPr>
                            <m:e>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𝑦</m:t>
                                  </m:r>
                                </m:e>
                              </m:d>
                            </m:e>
                            <m:sup>
                              <m:r>
                                <a:rPr lang="en-US" altLang="zh-CN" sz="2800" i="1">
                                  <a:latin typeface="Cambria Math" panose="02040503050406030204" pitchFamily="18" charset="0"/>
                                  <a:ea typeface="Cambria Math" panose="02040503050406030204" pitchFamily="18" charset="0"/>
                                </a:rPr>
                                <m:t>𝑁</m:t>
                              </m:r>
                            </m:sup>
                          </m:sSup>
                        </m:den>
                      </m:f>
                    </m:oMath>
                  </m:oMathPara>
                </a14:m>
                <a:endParaRPr lang="en-US" altLang="zh-CN" sz="2800" dirty="0"/>
              </a:p>
            </p:txBody>
          </p:sp>
        </mc:Choice>
        <mc:Fallback xmlns="">
          <p:sp>
            <p:nvSpPr>
              <p:cNvPr id="3" name="文本框 2">
                <a:extLst>
                  <a:ext uri="{FF2B5EF4-FFF2-40B4-BE49-F238E27FC236}">
                    <a16:creationId xmlns:a16="http://schemas.microsoft.com/office/drawing/2014/main" id="{DF939B05-C736-222B-BEEA-CD5E86D59056}"/>
                  </a:ext>
                </a:extLst>
              </p:cNvPr>
              <p:cNvSpPr txBox="1">
                <a:spLocks noRot="1" noChangeAspect="1" noMove="1" noResize="1" noEditPoints="1" noAdjustHandles="1" noChangeArrowheads="1" noChangeShapeType="1" noTextEdit="1"/>
              </p:cNvSpPr>
              <p:nvPr/>
            </p:nvSpPr>
            <p:spPr>
              <a:xfrm>
                <a:off x="467286" y="1248273"/>
                <a:ext cx="11257428" cy="3214919"/>
              </a:xfrm>
              <a:prstGeom prst="rect">
                <a:avLst/>
              </a:prstGeom>
              <a:blipFill>
                <a:blip r:embed="rId4"/>
                <a:stretch>
                  <a:fillRect l="-1138" t="-2277" r="-16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D00020-4268-9741-9FE8-941F1B1E3C37}"/>
              </a:ext>
            </a:extLst>
          </p:cNvPr>
          <p:cNvPicPr>
            <a:picLocks noChangeAspect="1"/>
          </p:cNvPicPr>
          <p:nvPr/>
        </p:nvPicPr>
        <p:blipFill>
          <a:blip r:embed="rId5"/>
          <a:stretch>
            <a:fillRect/>
          </a:stretch>
        </p:blipFill>
        <p:spPr>
          <a:xfrm>
            <a:off x="1752155" y="4663604"/>
            <a:ext cx="8687691" cy="1575831"/>
          </a:xfrm>
          <a:prstGeom prst="rect">
            <a:avLst/>
          </a:prstGeom>
        </p:spPr>
      </p:pic>
    </p:spTree>
    <p:extLst>
      <p:ext uri="{BB962C8B-B14F-4D97-AF65-F5344CB8AC3E}">
        <p14:creationId xmlns:p14="http://schemas.microsoft.com/office/powerpoint/2010/main" val="315327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息票债券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F939B05-C736-222B-BEEA-CD5E86D59056}"/>
                  </a:ext>
                </a:extLst>
              </p:cNvPr>
              <p:cNvSpPr txBox="1"/>
              <p:nvPr/>
            </p:nvSpPr>
            <p:spPr>
              <a:xfrm>
                <a:off x="467286" y="1112039"/>
                <a:ext cx="11257428" cy="3697872"/>
              </a:xfrm>
              <a:prstGeom prst="rect">
                <a:avLst/>
              </a:prstGeom>
              <a:noFill/>
            </p:spPr>
            <p:txBody>
              <a:bodyPr wrap="square" rtlCol="0">
                <a:spAutoFit/>
              </a:bodyPr>
              <a:lstStyle/>
              <a:p>
                <a:pPr algn="l"/>
                <a:r>
                  <a:rPr lang="zh-CN" altLang="en-US" sz="2800" dirty="0"/>
                  <a:t>利用零息票债券的收益率</a:t>
                </a:r>
                <a:r>
                  <a:rPr lang="zh-CN" altLang="en-US" sz="2800" b="1" dirty="0"/>
                  <a:t>估计息票债券价值</a:t>
                </a:r>
                <a:r>
                  <a:rPr lang="zh-CN" altLang="en-US" sz="2800" dirty="0"/>
                  <a:t>：</a:t>
                </a:r>
                <a:endParaRPr lang="en-US" altLang="zh-CN" sz="2800" dirty="0"/>
              </a:p>
              <a:p>
                <a:pPr algn="l"/>
                <a:r>
                  <a:rPr lang="en-US" altLang="zh-CN" sz="2800" dirty="0"/>
                  <a:t>	</a:t>
                </a:r>
                <a:r>
                  <a:rPr lang="zh-CN" altLang="en-US" sz="2800" dirty="0"/>
                  <a:t>由于零息票债券的到期收益率为期限等于零息票债券期限的无风险利率，我们可以得到：</a:t>
                </a:r>
                <a:endParaRPr lang="en-US" altLang="zh-CN" sz="2800" dirty="0"/>
              </a:p>
              <a:p>
                <a:pPr algn="l"/>
                <a:endParaRPr lang="en-US" altLang="zh-CN" sz="14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𝑃𝑉</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𝐶𝑃𝑁</m:t>
                          </m:r>
                        </m:num>
                        <m:den>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𝑌𝑇𝑀</m:t>
                              </m:r>
                            </m:e>
                            <m:sub>
                              <m:r>
                                <a:rPr lang="en-US" altLang="zh-CN" sz="2800" b="0" i="1" smtClean="0">
                                  <a:latin typeface="Cambria Math" panose="02040503050406030204" pitchFamily="18" charset="0"/>
                                </a:rPr>
                                <m:t>1</m:t>
                              </m:r>
                            </m:sub>
                          </m:sSub>
                        </m:den>
                      </m:f>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𝐶𝑃𝑁</m:t>
                          </m:r>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den>
                      </m:f>
                      <m:r>
                        <a:rPr lang="en-US" altLang="zh-CN" sz="2800">
                          <a:latin typeface="Cambria Math" panose="02040503050406030204" pitchFamily="18" charset="0"/>
                        </a:rPr>
                        <m:t>+</m:t>
                      </m:r>
                      <m:r>
                        <a:rPr lang="en-US" altLang="zh-CN" sz="2800" b="0" i="0" smtClean="0">
                          <a:latin typeface="Cambria Math" panose="02040503050406030204" pitchFamily="18" charset="0"/>
                        </a:rPr>
                        <m:t>…</m:t>
                      </m:r>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𝐶𝑃𝑁</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𝐹𝑉</m:t>
                          </m:r>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𝑁</m:t>
                                      </m:r>
                                    </m:sub>
                                  </m:sSub>
                                </m:e>
                              </m:d>
                            </m:e>
                            <m:sup>
                              <m:r>
                                <a:rPr lang="en-US" altLang="zh-CN" sz="2800" b="0" i="1" smtClean="0">
                                  <a:latin typeface="Cambria Math" panose="02040503050406030204" pitchFamily="18" charset="0"/>
                                </a:rPr>
                                <m:t>𝑁</m:t>
                              </m:r>
                            </m:sup>
                          </m:sSup>
                        </m:den>
                      </m:f>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𝑁</m:t>
                          </m:r>
                        </m:sup>
                        <m:e>
                          <m:f>
                            <m:fPr>
                              <m:ctrlPr>
                                <a:rPr lang="en-US" altLang="zh-CN" sz="2800" i="1">
                                  <a:latin typeface="Cambria Math" panose="02040503050406030204" pitchFamily="18" charset="0"/>
                                </a:rPr>
                              </m:ctrlPr>
                            </m:fPr>
                            <m:num>
                              <m:r>
                                <a:rPr lang="en-US" altLang="zh-CN" sz="2800" i="1" smtClean="0">
                                  <a:latin typeface="Cambria Math" panose="02040503050406030204" pitchFamily="18" charset="0"/>
                                </a:rPr>
                                <m:t>𝐶</m:t>
                              </m:r>
                              <m:r>
                                <a:rPr lang="en-US" altLang="zh-CN" sz="2800" b="0" i="1" smtClean="0">
                                  <a:latin typeface="Cambria Math" panose="02040503050406030204" pitchFamily="18" charset="0"/>
                                </a:rPr>
                                <m:t>𝑃𝑁</m:t>
                              </m:r>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𝑖</m:t>
                                          </m:r>
                                        </m:sub>
                                      </m:sSub>
                                    </m:e>
                                  </m:d>
                                </m:e>
                                <m:sup>
                                  <m:r>
                                    <a:rPr lang="en-US" altLang="zh-CN" sz="2800" b="0" i="1" smtClean="0">
                                      <a:latin typeface="Cambria Math" panose="02040503050406030204" pitchFamily="18" charset="0"/>
                                    </a:rPr>
                                    <m:t>𝑖</m:t>
                                  </m:r>
                                </m:sup>
                              </m:sSup>
                            </m:den>
                          </m:f>
                        </m:e>
                      </m:nary>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𝐹𝑉</m:t>
                          </m:r>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𝑁</m:t>
                                      </m:r>
                                    </m:sub>
                                  </m:sSub>
                                </m:e>
                              </m:d>
                            </m:e>
                            <m:sup>
                              <m:r>
                                <a:rPr lang="en-US" altLang="zh-CN" sz="2800" b="0" i="1" smtClean="0">
                                  <a:latin typeface="Cambria Math" panose="02040503050406030204" pitchFamily="18" charset="0"/>
                                </a:rPr>
                                <m:t>𝑁</m:t>
                              </m:r>
                            </m:sup>
                          </m:sSup>
                        </m:den>
                      </m:f>
                    </m:oMath>
                  </m:oMathPara>
                </a14:m>
                <a:endParaRPr lang="en-US" altLang="zh-CN" sz="2800" dirty="0"/>
              </a:p>
            </p:txBody>
          </p:sp>
        </mc:Choice>
        <mc:Fallback xmlns="">
          <p:sp>
            <p:nvSpPr>
              <p:cNvPr id="3" name="文本框 2">
                <a:extLst>
                  <a:ext uri="{FF2B5EF4-FFF2-40B4-BE49-F238E27FC236}">
                    <a16:creationId xmlns:a16="http://schemas.microsoft.com/office/drawing/2014/main" id="{DF939B05-C736-222B-BEEA-CD5E86D59056}"/>
                  </a:ext>
                </a:extLst>
              </p:cNvPr>
              <p:cNvSpPr txBox="1">
                <a:spLocks noRot="1" noChangeAspect="1" noMove="1" noResize="1" noEditPoints="1" noAdjustHandles="1" noChangeArrowheads="1" noChangeShapeType="1" noTextEdit="1"/>
              </p:cNvSpPr>
              <p:nvPr/>
            </p:nvSpPr>
            <p:spPr>
              <a:xfrm>
                <a:off x="467286" y="1112039"/>
                <a:ext cx="11257428" cy="3697872"/>
              </a:xfrm>
              <a:prstGeom prst="rect">
                <a:avLst/>
              </a:prstGeom>
              <a:blipFill>
                <a:blip r:embed="rId4"/>
                <a:stretch>
                  <a:fillRect l="-1138" t="-181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D00020-4268-9741-9FE8-941F1B1E3C37}"/>
              </a:ext>
            </a:extLst>
          </p:cNvPr>
          <p:cNvPicPr>
            <a:picLocks noChangeAspect="1"/>
          </p:cNvPicPr>
          <p:nvPr/>
        </p:nvPicPr>
        <p:blipFill>
          <a:blip r:embed="rId5"/>
          <a:stretch>
            <a:fillRect/>
          </a:stretch>
        </p:blipFill>
        <p:spPr>
          <a:xfrm>
            <a:off x="1752154" y="4809911"/>
            <a:ext cx="8687691" cy="1575831"/>
          </a:xfrm>
          <a:prstGeom prst="rect">
            <a:avLst/>
          </a:prstGeom>
        </p:spPr>
      </p:pic>
    </p:spTree>
    <p:extLst>
      <p:ext uri="{BB962C8B-B14F-4D97-AF65-F5344CB8AC3E}">
        <p14:creationId xmlns:p14="http://schemas.microsoft.com/office/powerpoint/2010/main" val="212973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62934" y="250621"/>
            <a:ext cx="2294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折价</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溢价</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平价</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1B35DE60-A0FC-19E1-93BF-352F721C1426}"/>
                  </a:ext>
                </a:extLst>
              </p:cNvPr>
              <p:cNvGraphicFramePr>
                <a:graphicFrameLocks noGrp="1"/>
              </p:cNvGraphicFramePr>
              <p:nvPr>
                <p:extLst>
                  <p:ext uri="{D42A27DB-BD31-4B8C-83A1-F6EECF244321}">
                    <p14:modId xmlns:p14="http://schemas.microsoft.com/office/powerpoint/2010/main" val="2855306818"/>
                  </p:ext>
                </p:extLst>
              </p:nvPr>
            </p:nvGraphicFramePr>
            <p:xfrm>
              <a:off x="874059" y="1964515"/>
              <a:ext cx="10443882" cy="2928970"/>
            </p:xfrm>
            <a:graphic>
              <a:graphicData uri="http://schemas.openxmlformats.org/drawingml/2006/table">
                <a:tbl>
                  <a:tblPr firstRow="1" bandRow="1">
                    <a:tableStyleId>{5C22544A-7EE6-4342-B048-85BDC9FD1C3A}</a:tableStyleId>
                  </a:tblPr>
                  <a:tblGrid>
                    <a:gridCol w="1972235">
                      <a:extLst>
                        <a:ext uri="{9D8B030D-6E8A-4147-A177-3AD203B41FA5}">
                          <a16:colId xmlns:a16="http://schemas.microsoft.com/office/drawing/2014/main" val="3254360828"/>
                        </a:ext>
                      </a:extLst>
                    </a:gridCol>
                    <a:gridCol w="2707341">
                      <a:extLst>
                        <a:ext uri="{9D8B030D-6E8A-4147-A177-3AD203B41FA5}">
                          <a16:colId xmlns:a16="http://schemas.microsoft.com/office/drawing/2014/main" val="221389315"/>
                        </a:ext>
                      </a:extLst>
                    </a:gridCol>
                    <a:gridCol w="3863788">
                      <a:extLst>
                        <a:ext uri="{9D8B030D-6E8A-4147-A177-3AD203B41FA5}">
                          <a16:colId xmlns:a16="http://schemas.microsoft.com/office/drawing/2014/main" val="3966108752"/>
                        </a:ext>
                      </a:extLst>
                    </a:gridCol>
                    <a:gridCol w="1900518">
                      <a:extLst>
                        <a:ext uri="{9D8B030D-6E8A-4147-A177-3AD203B41FA5}">
                          <a16:colId xmlns:a16="http://schemas.microsoft.com/office/drawing/2014/main" val="1865849479"/>
                        </a:ext>
                      </a:extLst>
                    </a:gridCol>
                  </a:tblGrid>
                  <a:tr h="585794">
                    <a:tc>
                      <a:txBody>
                        <a:bodyPr/>
                        <a:lstStyle/>
                        <a:p>
                          <a:pPr algn="ctr"/>
                          <a:r>
                            <a:rPr lang="zh-CN" altLang="en-US" sz="2800" dirty="0">
                              <a:solidFill>
                                <a:schemeClr val="tx1"/>
                              </a:solidFill>
                            </a:rPr>
                            <a:t>债券类型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当债券价格是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这种情况发生在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称为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8276130"/>
                      </a:ext>
                    </a:extLst>
                  </a:tr>
                  <a:tr h="585794">
                    <a:tc rowSpan="3">
                      <a:txBody>
                        <a:bodyPr/>
                        <a:lstStyle/>
                        <a:p>
                          <a:pPr algn="ctr"/>
                          <a:r>
                            <a:rPr lang="zh-CN" altLang="en-US" sz="2800" dirty="0">
                              <a:solidFill>
                                <a:schemeClr val="tx1"/>
                              </a:solidFill>
                            </a:rPr>
                            <a:t>息票债券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价格</a:t>
                          </a:r>
                          <a14:m>
                            <m:oMath xmlns:m="http://schemas.openxmlformats.org/officeDocument/2006/math">
                              <m:r>
                                <a:rPr lang="en-US" altLang="zh-CN" sz="2800" i="1" dirty="0" smtClean="0">
                                  <a:solidFill>
                                    <a:srgbClr val="FF0000"/>
                                  </a:solidFill>
                                  <a:latin typeface="Cambria Math" panose="02040503050406030204" pitchFamily="18" charset="0"/>
                                  <a:ea typeface="Cambria Math" panose="02040503050406030204" pitchFamily="18" charset="0"/>
                                </a:rPr>
                                <m:t>&gt;</m:t>
                              </m:r>
                            </m:oMath>
                          </a14:m>
                          <a:r>
                            <a:rPr lang="zh-CN" altLang="en-US" sz="2800" dirty="0">
                              <a:solidFill>
                                <a:schemeClr val="tx1"/>
                              </a:solidFill>
                            </a:rPr>
                            <a:t>面值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票面利率</a:t>
                          </a:r>
                          <a14:m>
                            <m:oMath xmlns:m="http://schemas.openxmlformats.org/officeDocument/2006/math">
                              <m:r>
                                <a:rPr lang="en-US" altLang="zh-CN" sz="2800" i="1" dirty="0" smtClean="0">
                                  <a:solidFill>
                                    <a:srgbClr val="FF0000"/>
                                  </a:solidFill>
                                  <a:latin typeface="Cambria Math" panose="02040503050406030204" pitchFamily="18" charset="0"/>
                                  <a:ea typeface="Cambria Math" panose="02040503050406030204" pitchFamily="18" charset="0"/>
                                </a:rPr>
                                <m:t>&gt;</m:t>
                              </m:r>
                            </m:oMath>
                          </a14:m>
                          <a:r>
                            <a:rPr lang="zh-CN" altLang="en-US" sz="2800" dirty="0">
                              <a:solidFill>
                                <a:schemeClr val="tx1"/>
                              </a:solidFill>
                            </a:rPr>
                            <a:t>到期收益率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12379"/>
                      </a:ext>
                    </a:extLst>
                  </a:tr>
                  <a:tr h="585794">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价格</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a14:m>
                          <a:r>
                            <a:rPr lang="zh-CN" altLang="en-US" sz="2800" dirty="0">
                              <a:solidFill>
                                <a:schemeClr val="tx1"/>
                              </a:solidFill>
                            </a:rPr>
                            <a:t>面值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票面利率</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a14:m>
                          <a:r>
                            <a:rPr lang="zh-CN" altLang="en-US" sz="2800" dirty="0">
                              <a:solidFill>
                                <a:schemeClr val="tx1"/>
                              </a:solidFill>
                            </a:rPr>
                            <a:t>到期收益率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平价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0559907"/>
                      </a:ext>
                    </a:extLst>
                  </a:tr>
                  <a:tr h="585794">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价格</a:t>
                          </a:r>
                          <a14:m>
                            <m:oMath xmlns:m="http://schemas.openxmlformats.org/officeDocument/2006/math">
                              <m:r>
                                <a:rPr lang="en-US" altLang="zh-CN" sz="2800" i="1" dirty="0" smtClean="0">
                                  <a:solidFill>
                                    <a:srgbClr val="FF0000"/>
                                  </a:solidFill>
                                  <a:latin typeface="Cambria Math" panose="02040503050406030204" pitchFamily="18" charset="0"/>
                                  <a:ea typeface="Cambria Math" panose="02040503050406030204" pitchFamily="18" charset="0"/>
                                </a:rPr>
                                <m:t>&lt;</m:t>
                              </m:r>
                            </m:oMath>
                          </a14:m>
                          <a:r>
                            <a:rPr lang="zh-CN" altLang="en-US" sz="2800" dirty="0">
                              <a:solidFill>
                                <a:schemeClr val="tx1"/>
                              </a:solidFill>
                            </a:rPr>
                            <a:t>面值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票面利率</a:t>
                          </a:r>
                          <a14:m>
                            <m:oMath xmlns:m="http://schemas.openxmlformats.org/officeDocument/2006/math">
                              <m:r>
                                <a:rPr lang="en-US" altLang="zh-CN" sz="2800" i="1" dirty="0" smtClean="0">
                                  <a:solidFill>
                                    <a:srgbClr val="FF0000"/>
                                  </a:solidFill>
                                  <a:latin typeface="Cambria Math" panose="02040503050406030204" pitchFamily="18" charset="0"/>
                                  <a:ea typeface="Cambria Math" panose="02040503050406030204" pitchFamily="18" charset="0"/>
                                </a:rPr>
                                <m:t>&lt;</m:t>
                              </m:r>
                            </m:oMath>
                          </a14:m>
                          <a:r>
                            <a:rPr lang="zh-CN" altLang="en-US" sz="2800" dirty="0">
                              <a:solidFill>
                                <a:schemeClr val="tx1"/>
                              </a:solidFill>
                            </a:rPr>
                            <a:t>到期收益率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251024"/>
                      </a:ext>
                    </a:extLst>
                  </a:tr>
                  <a:tr h="585794">
                    <a:tc>
                      <a:txBody>
                        <a:bodyPr/>
                        <a:lstStyle/>
                        <a:p>
                          <a:pPr algn="ctr"/>
                          <a:r>
                            <a:rPr lang="zh-CN" altLang="en-US" sz="2800" dirty="0">
                              <a:solidFill>
                                <a:schemeClr val="tx1"/>
                              </a:solidFill>
                            </a:rPr>
                            <a:t>无息债券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价格＜面值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一般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752566"/>
                      </a:ext>
                    </a:extLst>
                  </a:tr>
                </a:tbl>
              </a:graphicData>
            </a:graphic>
          </p:graphicFrame>
        </mc:Choice>
        <mc:Fallback xmlns="">
          <p:graphicFrame>
            <p:nvGraphicFramePr>
              <p:cNvPr id="2" name="表格 2">
                <a:extLst>
                  <a:ext uri="{FF2B5EF4-FFF2-40B4-BE49-F238E27FC236}">
                    <a16:creationId xmlns:a16="http://schemas.microsoft.com/office/drawing/2014/main" id="{1B35DE60-A0FC-19E1-93BF-352F721C1426}"/>
                  </a:ext>
                </a:extLst>
              </p:cNvPr>
              <p:cNvGraphicFramePr>
                <a:graphicFrameLocks noGrp="1"/>
              </p:cNvGraphicFramePr>
              <p:nvPr>
                <p:extLst>
                  <p:ext uri="{D42A27DB-BD31-4B8C-83A1-F6EECF244321}">
                    <p14:modId xmlns:p14="http://schemas.microsoft.com/office/powerpoint/2010/main" val="2855306818"/>
                  </p:ext>
                </p:extLst>
              </p:nvPr>
            </p:nvGraphicFramePr>
            <p:xfrm>
              <a:off x="874059" y="1964515"/>
              <a:ext cx="10443882" cy="2928970"/>
            </p:xfrm>
            <a:graphic>
              <a:graphicData uri="http://schemas.openxmlformats.org/drawingml/2006/table">
                <a:tbl>
                  <a:tblPr firstRow="1" bandRow="1">
                    <a:tableStyleId>{5C22544A-7EE6-4342-B048-85BDC9FD1C3A}</a:tableStyleId>
                  </a:tblPr>
                  <a:tblGrid>
                    <a:gridCol w="1972235">
                      <a:extLst>
                        <a:ext uri="{9D8B030D-6E8A-4147-A177-3AD203B41FA5}">
                          <a16:colId xmlns:a16="http://schemas.microsoft.com/office/drawing/2014/main" val="3254360828"/>
                        </a:ext>
                      </a:extLst>
                    </a:gridCol>
                    <a:gridCol w="2707341">
                      <a:extLst>
                        <a:ext uri="{9D8B030D-6E8A-4147-A177-3AD203B41FA5}">
                          <a16:colId xmlns:a16="http://schemas.microsoft.com/office/drawing/2014/main" val="221389315"/>
                        </a:ext>
                      </a:extLst>
                    </a:gridCol>
                    <a:gridCol w="3863788">
                      <a:extLst>
                        <a:ext uri="{9D8B030D-6E8A-4147-A177-3AD203B41FA5}">
                          <a16:colId xmlns:a16="http://schemas.microsoft.com/office/drawing/2014/main" val="3966108752"/>
                        </a:ext>
                      </a:extLst>
                    </a:gridCol>
                    <a:gridCol w="1900518">
                      <a:extLst>
                        <a:ext uri="{9D8B030D-6E8A-4147-A177-3AD203B41FA5}">
                          <a16:colId xmlns:a16="http://schemas.microsoft.com/office/drawing/2014/main" val="1865849479"/>
                        </a:ext>
                      </a:extLst>
                    </a:gridCol>
                  </a:tblGrid>
                  <a:tr h="585794">
                    <a:tc>
                      <a:txBody>
                        <a:bodyPr/>
                        <a:lstStyle/>
                        <a:p>
                          <a:pPr algn="ctr"/>
                          <a:r>
                            <a:rPr lang="zh-CN" altLang="en-US" sz="2800" dirty="0">
                              <a:solidFill>
                                <a:schemeClr val="tx1"/>
                              </a:solidFill>
                            </a:rPr>
                            <a:t>债券类型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当债券价格是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这种情况发生在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称为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8276130"/>
                      </a:ext>
                    </a:extLst>
                  </a:tr>
                  <a:tr h="585794">
                    <a:tc rowSpan="3">
                      <a:txBody>
                        <a:bodyPr/>
                        <a:lstStyle/>
                        <a:p>
                          <a:pPr algn="ctr"/>
                          <a:r>
                            <a:rPr lang="zh-CN" altLang="en-US" sz="2800" dirty="0">
                              <a:solidFill>
                                <a:schemeClr val="tx1"/>
                              </a:solidFill>
                            </a:rPr>
                            <a:t>息票债券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198" t="-106250" r="-213514" b="-32291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1293" t="-106250" r="-49527" b="-322917"/>
                          </a:stretch>
                        </a:blipFill>
                      </a:tcPr>
                    </a:tc>
                    <a:tc>
                      <a:txBody>
                        <a:bodyPr/>
                        <a:lstStyle/>
                        <a:p>
                          <a:pPr algn="ctr"/>
                          <a:r>
                            <a:rPr lang="zh-CN" altLang="en-US" sz="2800" dirty="0">
                              <a:solidFill>
                                <a:schemeClr val="tx1"/>
                              </a:solidFill>
                            </a:rPr>
                            <a:t>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12379"/>
                      </a:ext>
                    </a:extLst>
                  </a:tr>
                  <a:tr h="585794">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198" t="-204124" r="-213514" b="-21958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1293" t="-204124" r="-49527" b="-219588"/>
                          </a:stretch>
                        </a:blipFill>
                      </a:tcPr>
                    </a:tc>
                    <a:tc>
                      <a:txBody>
                        <a:bodyPr/>
                        <a:lstStyle/>
                        <a:p>
                          <a:pPr algn="ctr"/>
                          <a:r>
                            <a:rPr lang="zh-CN" altLang="en-US" sz="2800" dirty="0">
                              <a:solidFill>
                                <a:schemeClr val="tx1"/>
                              </a:solidFill>
                            </a:rPr>
                            <a:t>平价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0559907"/>
                      </a:ext>
                    </a:extLst>
                  </a:tr>
                  <a:tr h="585794">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198" t="-307292" r="-213514" b="-12187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1293" t="-307292" r="-49527" b="-121875"/>
                          </a:stretch>
                        </a:blipFill>
                      </a:tcPr>
                    </a:tc>
                    <a:tc>
                      <a:txBody>
                        <a:bodyPr/>
                        <a:lstStyle/>
                        <a:p>
                          <a:pPr algn="ctr"/>
                          <a:r>
                            <a:rPr lang="zh-CN" altLang="en-US" sz="2800" dirty="0">
                              <a:solidFill>
                                <a:schemeClr val="tx1"/>
                              </a:solidFill>
                            </a:rPr>
                            <a:t>折价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251024"/>
                      </a:ext>
                    </a:extLst>
                  </a:tr>
                  <a:tr h="585794">
                    <a:tc>
                      <a:txBody>
                        <a:bodyPr/>
                        <a:lstStyle/>
                        <a:p>
                          <a:pPr algn="ctr"/>
                          <a:r>
                            <a:rPr lang="zh-CN" altLang="en-US" sz="2800" dirty="0">
                              <a:solidFill>
                                <a:schemeClr val="tx1"/>
                              </a:solidFill>
                            </a:rPr>
                            <a:t>无息债券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价格＜面值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一般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折价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752566"/>
                      </a:ext>
                    </a:extLst>
                  </a:tr>
                </a:tbl>
              </a:graphicData>
            </a:graphic>
          </p:graphicFrame>
        </mc:Fallback>
      </mc:AlternateContent>
    </p:spTree>
    <p:extLst>
      <p:ext uri="{BB962C8B-B14F-4D97-AF65-F5344CB8AC3E}">
        <p14:creationId xmlns:p14="http://schemas.microsoft.com/office/powerpoint/2010/main" val="152016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2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债券价格的动态变化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8C99ACE-3F86-9895-737C-B1D21F7F3D2B}"/>
              </a:ext>
            </a:extLst>
          </p:cNvPr>
          <p:cNvSpPr txBox="1"/>
          <p:nvPr/>
        </p:nvSpPr>
        <p:spPr>
          <a:xfrm>
            <a:off x="332720" y="1047861"/>
            <a:ext cx="3057247" cy="523220"/>
          </a:xfrm>
          <a:prstGeom prst="rect">
            <a:avLst/>
          </a:prstGeom>
          <a:noFill/>
        </p:spPr>
        <p:txBody>
          <a:bodyPr wrap="none" rtlCol="0">
            <a:spAutoFit/>
          </a:bodyPr>
          <a:lstStyle/>
          <a:p>
            <a:pPr algn="l"/>
            <a:r>
              <a:rPr lang="zh-CN" altLang="en-US" sz="2800" dirty="0"/>
              <a:t>时间与债券价格：</a:t>
            </a:r>
          </a:p>
        </p:txBody>
      </p:sp>
      <p:pic>
        <p:nvPicPr>
          <p:cNvPr id="4" name="图片 3">
            <a:extLst>
              <a:ext uri="{FF2B5EF4-FFF2-40B4-BE49-F238E27FC236}">
                <a16:creationId xmlns:a16="http://schemas.microsoft.com/office/drawing/2014/main" id="{86A1FB29-B1FC-2AF5-6610-3AB274639543}"/>
              </a:ext>
            </a:extLst>
          </p:cNvPr>
          <p:cNvPicPr>
            <a:picLocks noChangeAspect="1"/>
          </p:cNvPicPr>
          <p:nvPr/>
        </p:nvPicPr>
        <p:blipFill rotWithShape="1">
          <a:blip r:embed="rId4">
            <a:extLst>
              <a:ext uri="{28A0092B-C50C-407E-A947-70E740481C1C}">
                <a14:useLocalDpi xmlns:a14="http://schemas.microsoft.com/office/drawing/2010/main" val="0"/>
              </a:ext>
            </a:extLst>
          </a:blip>
          <a:srcRect l="415" t="3595" r="22723" b="2680"/>
          <a:stretch/>
        </p:blipFill>
        <p:spPr>
          <a:xfrm rot="16200000">
            <a:off x="3871159" y="283979"/>
            <a:ext cx="4449683" cy="7234519"/>
          </a:xfrm>
          <a:prstGeom prst="rect">
            <a:avLst/>
          </a:prstGeom>
        </p:spPr>
      </p:pic>
    </p:spTree>
    <p:extLst>
      <p:ext uri="{BB962C8B-B14F-4D97-AF65-F5344CB8AC3E}">
        <p14:creationId xmlns:p14="http://schemas.microsoft.com/office/powerpoint/2010/main" val="85800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3804218" cy="687948"/>
            <a:chOff x="3993858" y="1478759"/>
            <a:chExt cx="380421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投资决策法则</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2880888" cy="687948"/>
            <a:chOff x="3993858" y="1478759"/>
            <a:chExt cx="288088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债券估值</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1957559" cy="687948"/>
            <a:chOff x="3993858" y="1478759"/>
            <a:chExt cx="1957559"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116953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利率</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5189213" cy="687948"/>
            <a:chOff x="3993858" y="1478759"/>
            <a:chExt cx="5189213"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资本预算的基本原理</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28660" y="250621"/>
            <a:ext cx="2162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纯价格</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脏价格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ACE0C26-2017-34D4-6AA9-FE9785E353E7}"/>
                  </a:ext>
                </a:extLst>
              </p:cNvPr>
              <p:cNvSpPr txBox="1"/>
              <p:nvPr/>
            </p:nvSpPr>
            <p:spPr>
              <a:xfrm>
                <a:off x="320365" y="1120589"/>
                <a:ext cx="11551271" cy="1981889"/>
              </a:xfrm>
              <a:prstGeom prst="rect">
                <a:avLst/>
              </a:prstGeom>
              <a:noFill/>
            </p:spPr>
            <p:txBody>
              <a:bodyPr wrap="square" rtlCol="0">
                <a:spAutoFit/>
              </a:bodyPr>
              <a:lstStyle/>
              <a:p>
                <a:pPr algn="l"/>
                <a:r>
                  <a:rPr lang="zh-CN" altLang="en-US" sz="2800" dirty="0"/>
                  <a:t>息票债券的纯价格</a:t>
                </a:r>
                <a:r>
                  <a:rPr lang="en-US" altLang="zh-CN" sz="2800" dirty="0"/>
                  <a:t>/</a:t>
                </a:r>
                <a:r>
                  <a:rPr lang="zh-CN" altLang="en-US" sz="2800" dirty="0"/>
                  <a:t>脏价格：</a:t>
                </a:r>
                <a:r>
                  <a:rPr lang="zh-CN" altLang="en-US" sz="2800" dirty="0">
                    <a:solidFill>
                      <a:srgbClr val="FF0000"/>
                    </a:solidFill>
                  </a:rPr>
                  <a:t>净价（纯价格）交易，全价（脏价格）结算</a:t>
                </a:r>
                <a:r>
                  <a:rPr lang="zh-CN" altLang="en-US" sz="2800" dirty="0"/>
                  <a:t>。</a:t>
                </a:r>
                <a:endParaRPr lang="en-US" altLang="zh-CN" sz="2800" dirty="0"/>
              </a:p>
              <a:p>
                <a:pPr algn="l"/>
                <a:endParaRPr lang="en-US" altLang="zh-CN" sz="1400" dirty="0"/>
              </a:p>
              <a:p>
                <a:pPr algn="l"/>
                <a:r>
                  <a:rPr lang="zh-CN" altLang="en-US" sz="2800" dirty="0"/>
                  <a:t>纯价格</a:t>
                </a:r>
                <a:r>
                  <a:rPr lang="en-US" altLang="zh-CN" sz="2800" dirty="0"/>
                  <a:t>=</a:t>
                </a:r>
                <a:r>
                  <a:rPr lang="zh-CN" altLang="en-US" sz="2800" dirty="0"/>
                  <a:t>脏价格</a:t>
                </a:r>
                <a:r>
                  <a:rPr lang="en-US" altLang="zh-CN" sz="2800" dirty="0"/>
                  <a:t>-</a:t>
                </a:r>
                <a:r>
                  <a:rPr lang="zh-CN" altLang="en-US" sz="2800" dirty="0"/>
                  <a:t>应计利息</a:t>
                </a:r>
                <a:endParaRPr lang="en-US" altLang="zh-CN" sz="2800" dirty="0"/>
              </a:p>
              <a:p>
                <a:pPr algn="l"/>
                <a:r>
                  <a:rPr lang="zh-CN" altLang="en-US" sz="2800" dirty="0"/>
                  <a:t>应计利息</a:t>
                </a:r>
                <a:r>
                  <a:rPr lang="en-US" altLang="zh-CN" sz="2800" dirty="0"/>
                  <a:t>=CPN×</a:t>
                </a:r>
                <a14:m>
                  <m:oMath xmlns:m="http://schemas.openxmlformats.org/officeDocument/2006/math">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距上次</m:t>
                        </m:r>
                        <m:r>
                          <a:rPr lang="zh-CN" altLang="en-US" sz="2800" i="1" smtClean="0">
                            <a:latin typeface="Cambria Math" panose="02040503050406030204" pitchFamily="18" charset="0"/>
                          </a:rPr>
                          <m:t>票息</m:t>
                        </m:r>
                        <m:r>
                          <a:rPr lang="zh-CN" altLang="en-US" sz="2800" i="1">
                            <a:latin typeface="Cambria Math" panose="02040503050406030204" pitchFamily="18" charset="0"/>
                          </a:rPr>
                          <m:t>支付的</m:t>
                        </m:r>
                        <m:r>
                          <a:rPr lang="zh-CN" altLang="en-US" sz="2800" i="1" smtClean="0">
                            <a:latin typeface="Cambria Math" panose="02040503050406030204" pitchFamily="18" charset="0"/>
                          </a:rPr>
                          <m:t>天数</m:t>
                        </m:r>
                      </m:num>
                      <m:den>
                        <m:r>
                          <a:rPr lang="zh-CN" altLang="en-US" sz="2800" i="1">
                            <a:latin typeface="Cambria Math" panose="02040503050406030204" pitchFamily="18" charset="0"/>
                          </a:rPr>
                          <m:t>两次</m:t>
                        </m:r>
                        <m:r>
                          <a:rPr lang="zh-CN" altLang="en-US" sz="2800" i="1" smtClean="0">
                            <a:latin typeface="Cambria Math" panose="02040503050406030204" pitchFamily="18" charset="0"/>
                          </a:rPr>
                          <m:t>付息</m:t>
                        </m:r>
                        <m:r>
                          <a:rPr lang="zh-CN" altLang="en-US" sz="2800" i="1">
                            <a:latin typeface="Cambria Math" panose="02040503050406030204" pitchFamily="18" charset="0"/>
                          </a:rPr>
                          <m:t>之间</m:t>
                        </m:r>
                        <m:r>
                          <a:rPr lang="zh-CN" altLang="en-US" sz="2800" i="1" smtClean="0">
                            <a:latin typeface="Cambria Math" panose="02040503050406030204" pitchFamily="18" charset="0"/>
                          </a:rPr>
                          <m:t>间隔</m:t>
                        </m:r>
                        <m:r>
                          <a:rPr lang="zh-CN" altLang="en-US" sz="2800" i="1">
                            <a:latin typeface="Cambria Math" panose="02040503050406030204" pitchFamily="18" charset="0"/>
                          </a:rPr>
                          <m:t>的</m:t>
                        </m:r>
                        <m:r>
                          <a:rPr lang="zh-CN" altLang="en-US" sz="2800" i="1" smtClean="0">
                            <a:latin typeface="Cambria Math" panose="02040503050406030204" pitchFamily="18" charset="0"/>
                          </a:rPr>
                          <m:t>天数</m:t>
                        </m:r>
                      </m:den>
                    </m:f>
                  </m:oMath>
                </a14:m>
                <a:endParaRPr lang="zh-CN" altLang="en-US" sz="2800" dirty="0"/>
              </a:p>
            </p:txBody>
          </p:sp>
        </mc:Choice>
        <mc:Fallback xmlns="">
          <p:sp>
            <p:nvSpPr>
              <p:cNvPr id="2" name="文本框 1">
                <a:extLst>
                  <a:ext uri="{FF2B5EF4-FFF2-40B4-BE49-F238E27FC236}">
                    <a16:creationId xmlns:a16="http://schemas.microsoft.com/office/drawing/2014/main" id="{0ACE0C26-2017-34D4-6AA9-FE9785E353E7}"/>
                  </a:ext>
                </a:extLst>
              </p:cNvPr>
              <p:cNvSpPr txBox="1">
                <a:spLocks noRot="1" noChangeAspect="1" noMove="1" noResize="1" noEditPoints="1" noAdjustHandles="1" noChangeArrowheads="1" noChangeShapeType="1" noTextEdit="1"/>
              </p:cNvSpPr>
              <p:nvPr/>
            </p:nvSpPr>
            <p:spPr>
              <a:xfrm>
                <a:off x="320365" y="1120589"/>
                <a:ext cx="11551271" cy="1981889"/>
              </a:xfrm>
              <a:prstGeom prst="rect">
                <a:avLst/>
              </a:prstGeom>
              <a:blipFill>
                <a:blip r:embed="rId4"/>
                <a:stretch>
                  <a:fillRect l="-1109" t="-3692" r="-237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3C7CEA1-9488-4693-6DE6-F2EC98883B55}"/>
              </a:ext>
            </a:extLst>
          </p:cNvPr>
          <p:cNvPicPr>
            <a:picLocks noChangeAspect="1"/>
          </p:cNvPicPr>
          <p:nvPr/>
        </p:nvPicPr>
        <p:blipFill>
          <a:blip r:embed="rId5"/>
          <a:stretch>
            <a:fillRect/>
          </a:stretch>
        </p:blipFill>
        <p:spPr>
          <a:xfrm>
            <a:off x="2656961" y="3429000"/>
            <a:ext cx="6878079" cy="3178379"/>
          </a:xfrm>
          <a:prstGeom prst="rect">
            <a:avLst/>
          </a:prstGeom>
        </p:spPr>
      </p:pic>
    </p:spTree>
    <p:extLst>
      <p:ext uri="{BB962C8B-B14F-4D97-AF65-F5344CB8AC3E}">
        <p14:creationId xmlns:p14="http://schemas.microsoft.com/office/powerpoint/2010/main" val="108624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2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债券价格的动态变化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FE1085C-2BC0-E7C0-4E33-FA8CF6D9CCC3}"/>
              </a:ext>
            </a:extLst>
          </p:cNvPr>
          <p:cNvSpPr txBox="1"/>
          <p:nvPr/>
        </p:nvSpPr>
        <p:spPr>
          <a:xfrm>
            <a:off x="421341" y="2628781"/>
            <a:ext cx="11349318" cy="1600438"/>
          </a:xfrm>
          <a:prstGeom prst="rect">
            <a:avLst/>
          </a:prstGeom>
          <a:noFill/>
        </p:spPr>
        <p:txBody>
          <a:bodyPr wrap="square" rtlCol="0">
            <a:spAutoFit/>
          </a:bodyPr>
          <a:lstStyle/>
          <a:p>
            <a:pPr algn="l"/>
            <a:r>
              <a:rPr lang="zh-CN" altLang="en-US" sz="2800" dirty="0"/>
              <a:t>利率变动与债券价格：</a:t>
            </a:r>
            <a:endParaRPr lang="en-US" altLang="zh-CN" sz="2800" dirty="0"/>
          </a:p>
          <a:p>
            <a:pPr algn="l"/>
            <a:endParaRPr lang="en-US" altLang="zh-CN" sz="1400" dirty="0"/>
          </a:p>
          <a:p>
            <a:pPr algn="l"/>
            <a:r>
              <a:rPr lang="zh-CN" altLang="en-US" sz="2800" dirty="0"/>
              <a:t>债券的</a:t>
            </a:r>
            <a:r>
              <a:rPr lang="zh-CN" altLang="en-US" sz="2800" dirty="0">
                <a:solidFill>
                  <a:srgbClr val="FF0000"/>
                </a:solidFill>
              </a:rPr>
              <a:t>到期期限越长</a:t>
            </a:r>
            <a:r>
              <a:rPr lang="zh-CN" altLang="en-US" sz="2800" dirty="0"/>
              <a:t>，</a:t>
            </a:r>
            <a:r>
              <a:rPr lang="zh-CN" altLang="en-US" sz="2800" dirty="0">
                <a:solidFill>
                  <a:srgbClr val="FF0000"/>
                </a:solidFill>
              </a:rPr>
              <a:t>票面利率越低</a:t>
            </a:r>
            <a:r>
              <a:rPr lang="zh-CN" altLang="en-US" sz="2800" dirty="0"/>
              <a:t>，则债券的</a:t>
            </a:r>
            <a:r>
              <a:rPr lang="zh-CN" altLang="en-US" sz="2800" dirty="0">
                <a:solidFill>
                  <a:srgbClr val="FF0000"/>
                </a:solidFill>
              </a:rPr>
              <a:t>久期</a:t>
            </a:r>
            <a:r>
              <a:rPr lang="zh-CN" altLang="en-US" sz="2800" dirty="0"/>
              <a:t>（衡量债券价格对利率变动的敏感度）</a:t>
            </a:r>
            <a:r>
              <a:rPr lang="zh-CN" altLang="en-US" sz="2800" dirty="0">
                <a:solidFill>
                  <a:srgbClr val="FF0000"/>
                </a:solidFill>
              </a:rPr>
              <a:t>越长</a:t>
            </a:r>
            <a:r>
              <a:rPr lang="zh-CN" altLang="en-US" sz="2800" dirty="0"/>
              <a:t>，则债券价格对于利率变动就越敏感。</a:t>
            </a:r>
          </a:p>
        </p:txBody>
      </p:sp>
    </p:spTree>
    <p:extLst>
      <p:ext uri="{BB962C8B-B14F-4D97-AF65-F5344CB8AC3E}">
        <p14:creationId xmlns:p14="http://schemas.microsoft.com/office/powerpoint/2010/main" val="111535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债券评级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2" name="表格 2">
            <a:extLst>
              <a:ext uri="{FF2B5EF4-FFF2-40B4-BE49-F238E27FC236}">
                <a16:creationId xmlns:a16="http://schemas.microsoft.com/office/drawing/2014/main" id="{DBD38999-AC20-6A45-D9EA-DC1156CE631F}"/>
              </a:ext>
            </a:extLst>
          </p:cNvPr>
          <p:cNvGraphicFramePr>
            <a:graphicFrameLocks noGrp="1"/>
          </p:cNvGraphicFramePr>
          <p:nvPr>
            <p:extLst>
              <p:ext uri="{D42A27DB-BD31-4B8C-83A1-F6EECF244321}">
                <p14:modId xmlns:p14="http://schemas.microsoft.com/office/powerpoint/2010/main" val="1307653"/>
              </p:ext>
            </p:extLst>
          </p:nvPr>
        </p:nvGraphicFramePr>
        <p:xfrm>
          <a:off x="1532629" y="1047861"/>
          <a:ext cx="9126743" cy="5181600"/>
        </p:xfrm>
        <a:graphic>
          <a:graphicData uri="http://schemas.openxmlformats.org/drawingml/2006/table">
            <a:tbl>
              <a:tblPr firstRow="1" bandRow="1">
                <a:tableStyleId>{5C22544A-7EE6-4342-B048-85BDC9FD1C3A}</a:tableStyleId>
              </a:tblPr>
              <a:tblGrid>
                <a:gridCol w="5526743">
                  <a:extLst>
                    <a:ext uri="{9D8B030D-6E8A-4147-A177-3AD203B41FA5}">
                      <a16:colId xmlns:a16="http://schemas.microsoft.com/office/drawing/2014/main" val="845471146"/>
                    </a:ext>
                  </a:extLst>
                </a:gridCol>
                <a:gridCol w="1800000">
                  <a:extLst>
                    <a:ext uri="{9D8B030D-6E8A-4147-A177-3AD203B41FA5}">
                      <a16:colId xmlns:a16="http://schemas.microsoft.com/office/drawing/2014/main" val="855002298"/>
                    </a:ext>
                  </a:extLst>
                </a:gridCol>
                <a:gridCol w="1800000">
                  <a:extLst>
                    <a:ext uri="{9D8B030D-6E8A-4147-A177-3AD203B41FA5}">
                      <a16:colId xmlns:a16="http://schemas.microsoft.com/office/drawing/2014/main" val="3813022110"/>
                    </a:ext>
                  </a:extLst>
                </a:gridCol>
              </a:tblGrid>
              <a:tr h="370840">
                <a:tc>
                  <a:txBody>
                    <a:bodyPr/>
                    <a:lstStyle/>
                    <a:p>
                      <a:pPr algn="ctr"/>
                      <a:r>
                        <a:rPr lang="zh-CN" altLang="en-US" sz="2800" dirty="0">
                          <a:solidFill>
                            <a:schemeClr val="tx1"/>
                          </a:solidFill>
                        </a:rPr>
                        <a:t>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穆迪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800" dirty="0">
                          <a:solidFill>
                            <a:schemeClr val="tx1"/>
                          </a:solidFill>
                        </a:rPr>
                        <a:t>标普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068582"/>
                  </a:ext>
                </a:extLst>
              </a:tr>
              <a:tr h="370840">
                <a:tc rowSpan="4">
                  <a:txBody>
                    <a:bodyPr/>
                    <a:lstStyle/>
                    <a:p>
                      <a:pPr algn="ctr"/>
                      <a:r>
                        <a:rPr lang="zh-CN" altLang="en-US" sz="2800" dirty="0">
                          <a:solidFill>
                            <a:schemeClr val="tx1"/>
                          </a:solidFill>
                        </a:rPr>
                        <a:t>投资级债券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err="1">
                          <a:solidFill>
                            <a:schemeClr val="tx1"/>
                          </a:solidFill>
                        </a:rPr>
                        <a:t>Aaa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882435"/>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3575269"/>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531961"/>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rgbClr val="FF0000"/>
                          </a:solidFill>
                        </a:rPr>
                        <a:t>Baa</a:t>
                      </a:r>
                      <a:endParaRPr lang="zh-CN" altLang="en-US" sz="2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rgbClr val="FF0000"/>
                          </a:solidFill>
                        </a:rPr>
                        <a:t>BBB</a:t>
                      </a:r>
                      <a:endParaRPr lang="zh-CN" altLang="en-US" sz="2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942754"/>
                  </a:ext>
                </a:extLst>
              </a:tr>
              <a:tr h="370840">
                <a:tc rowSpan="5">
                  <a:txBody>
                    <a:bodyPr/>
                    <a:lstStyle/>
                    <a:p>
                      <a:pPr algn="ctr"/>
                      <a:r>
                        <a:rPr lang="zh-CN" altLang="en-US" sz="2800" dirty="0">
                          <a:solidFill>
                            <a:schemeClr val="tx1"/>
                          </a:solidFill>
                        </a:rPr>
                        <a:t>投机级债券</a:t>
                      </a:r>
                      <a:r>
                        <a:rPr lang="en-US" altLang="zh-CN" sz="2800" dirty="0">
                          <a:solidFill>
                            <a:schemeClr val="tx1"/>
                          </a:solidFill>
                        </a:rPr>
                        <a:t>/</a:t>
                      </a:r>
                      <a:r>
                        <a:rPr lang="zh-CN" altLang="en-US" sz="2800" dirty="0">
                          <a:solidFill>
                            <a:schemeClr val="tx1"/>
                          </a:solidFill>
                        </a:rPr>
                        <a:t>高收益债券</a:t>
                      </a:r>
                      <a:r>
                        <a:rPr lang="en-US" altLang="zh-CN" sz="2800" dirty="0">
                          <a:solidFill>
                            <a:schemeClr val="tx1"/>
                          </a:solidFill>
                        </a:rPr>
                        <a:t>/</a:t>
                      </a:r>
                      <a:r>
                        <a:rPr lang="zh-CN" altLang="en-US" sz="2800" dirty="0">
                          <a:solidFill>
                            <a:schemeClr val="tx1"/>
                          </a:solidFill>
                        </a:rPr>
                        <a:t>垃圾债券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9196023"/>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B</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5830190"/>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err="1">
                          <a:solidFill>
                            <a:schemeClr val="tx1"/>
                          </a:solidFill>
                        </a:rPr>
                        <a:t>Caa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CCC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2695969"/>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Ca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2320526"/>
                  </a:ext>
                </a:extLst>
              </a:tr>
              <a:tr h="370840">
                <a:tc vMerge="1">
                  <a:txBody>
                    <a:bodyPr/>
                    <a:lstStyle/>
                    <a:p>
                      <a:pPr algn="ct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dirty="0">
                          <a:solidFill>
                            <a:schemeClr val="tx1"/>
                          </a:solidFill>
                        </a:rPr>
                        <a:t>C,D</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459861"/>
                  </a:ext>
                </a:extLst>
              </a:tr>
            </a:tbl>
          </a:graphicData>
        </a:graphic>
      </p:graphicFrame>
    </p:spTree>
    <p:extLst>
      <p:ext uri="{BB962C8B-B14F-4D97-AF65-F5344CB8AC3E}">
        <p14:creationId xmlns:p14="http://schemas.microsoft.com/office/powerpoint/2010/main" val="2238200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远期利率</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8C51FA9-9AD8-5790-78DB-58386AF3213C}"/>
                  </a:ext>
                </a:extLst>
              </p:cNvPr>
              <p:cNvSpPr txBox="1"/>
              <p:nvPr/>
            </p:nvSpPr>
            <p:spPr>
              <a:xfrm>
                <a:off x="580465" y="938135"/>
                <a:ext cx="11031071" cy="5669244"/>
              </a:xfrm>
              <a:prstGeom prst="rect">
                <a:avLst/>
              </a:prstGeom>
              <a:noFill/>
            </p:spPr>
            <p:txBody>
              <a:bodyPr wrap="square" rtlCol="0">
                <a:spAutoFit/>
              </a:bodyPr>
              <a:lstStyle/>
              <a:p>
                <a:r>
                  <a:rPr lang="zh-CN" altLang="en-US" sz="2800" dirty="0"/>
                  <a:t>远期利率公式：</a:t>
                </a:r>
                <a14:m>
                  <m:oMath xmlns:m="http://schemas.openxmlformats.org/officeDocument/2006/math">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𝑌𝑇𝑀</m:t>
                            </m:r>
                          </m:e>
                          <m:sub>
                            <m:r>
                              <a:rPr lang="en-US" altLang="zh-CN" sz="2800" b="0" i="1" smtClean="0">
                                <a:solidFill>
                                  <a:srgbClr val="FF0000"/>
                                </a:solidFill>
                                <a:latin typeface="Cambria Math" panose="02040503050406030204" pitchFamily="18" charset="0"/>
                              </a:rPr>
                              <m:t>𝑛</m:t>
                            </m:r>
                          </m:sub>
                        </m:sSub>
                        <m:r>
                          <a:rPr lang="en-US" altLang="zh-CN" sz="2800" b="0" i="1" smtClean="0">
                            <a:solidFill>
                              <a:srgbClr val="FF0000"/>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𝑛</m:t>
                        </m:r>
                      </m:sup>
                    </m:sSup>
                    <m:r>
                      <a:rPr lang="en-US" altLang="zh-CN" sz="2800" b="0" i="1" smtClean="0">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𝑌𝑇𝑀</m:t>
                            </m:r>
                          </m:e>
                          <m:sub>
                            <m:r>
                              <a:rPr lang="en-US" altLang="zh-CN" sz="2800" i="1">
                                <a:solidFill>
                                  <a:srgbClr val="FF0000"/>
                                </a:solidFill>
                                <a:latin typeface="Cambria Math" panose="02040503050406030204" pitchFamily="18" charset="0"/>
                              </a:rPr>
                              <m:t>𝑛</m:t>
                            </m:r>
                            <m:r>
                              <a:rPr lang="en-US" altLang="zh-CN" sz="2800" b="0" i="1" smtClean="0">
                                <a:solidFill>
                                  <a:srgbClr val="FF0000"/>
                                </a:solidFill>
                                <a:latin typeface="Cambria Math" panose="02040503050406030204" pitchFamily="18" charset="0"/>
                              </a:rPr>
                              <m:t>−1</m:t>
                            </m:r>
                          </m:sub>
                        </m:sSub>
                        <m:r>
                          <a:rPr lang="en-US" altLang="zh-CN" sz="2800" i="1">
                            <a:solidFill>
                              <a:srgbClr val="FF0000"/>
                            </a:solidFill>
                            <a:latin typeface="Cambria Math" panose="02040503050406030204" pitchFamily="18" charset="0"/>
                          </a:rPr>
                          <m:t>)</m:t>
                        </m:r>
                      </m:e>
                      <m:sup>
                        <m:r>
                          <a:rPr lang="en-US" altLang="zh-CN" sz="2800" i="1">
                            <a:solidFill>
                              <a:srgbClr val="FF0000"/>
                            </a:solidFill>
                            <a:latin typeface="Cambria Math" panose="02040503050406030204" pitchFamily="18" charset="0"/>
                          </a:rPr>
                          <m:t>𝑛</m:t>
                        </m:r>
                        <m:r>
                          <a:rPr lang="en-US" altLang="zh-CN" sz="2800" b="0" i="1" smtClean="0">
                            <a:solidFill>
                              <a:srgbClr val="FF0000"/>
                            </a:solidFill>
                            <a:latin typeface="Cambria Math" panose="02040503050406030204" pitchFamily="18" charset="0"/>
                          </a:rPr>
                          <m:t>−1</m:t>
                        </m:r>
                      </m:sup>
                    </m:sSup>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𝑓</m:t>
                        </m:r>
                      </m:e>
                      <m:sub>
                        <m:r>
                          <a:rPr lang="en-US" altLang="zh-CN" sz="2800" b="0" i="1" smtClean="0">
                            <a:solidFill>
                              <a:srgbClr val="FF0000"/>
                            </a:solidFill>
                            <a:latin typeface="Cambria Math" panose="02040503050406030204" pitchFamily="18" charset="0"/>
                          </a:rPr>
                          <m:t>𝑛</m:t>
                        </m:r>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𝑛</m:t>
                        </m:r>
                      </m:sub>
                    </m:sSub>
                    <m:r>
                      <a:rPr lang="en-US" altLang="zh-CN" sz="2800" b="0" i="1" smtClean="0">
                        <a:solidFill>
                          <a:srgbClr val="FF0000"/>
                        </a:solidFill>
                        <a:latin typeface="Cambria Math" panose="02040503050406030204" pitchFamily="18" charset="0"/>
                      </a:rPr>
                      <m:t>)</m:t>
                    </m:r>
                  </m:oMath>
                </a14:m>
                <a:endParaRPr lang="en-US" altLang="zh-CN" sz="2800" dirty="0">
                  <a:solidFill>
                    <a:srgbClr val="FF0000"/>
                  </a:solidFill>
                </a:endParaRPr>
              </a:p>
              <a:p>
                <a:pPr algn="l"/>
                <a:endParaRPr lang="en-US" altLang="zh-CN" sz="1400" dirty="0"/>
              </a:p>
              <a:p>
                <a:pPr/>
                <a14:m>
                  <m:oMathPara xmlns:m="http://schemas.openxmlformats.org/officeDocument/2006/math">
                    <m:oMathParaPr>
                      <m:jc m:val="left"/>
                    </m:oMathParaPr>
                    <m:oMath xmlns:m="http://schemas.openxmlformats.org/officeDocument/2006/math">
                      <m:sSub>
                        <m:sSubPr>
                          <m:ctrlPr>
                            <a:rPr lang="en-US" altLang="zh-CN" sz="2800" b="0" i="1" smtClean="0">
                              <a:latin typeface="Cambria Math" panose="02040503050406030204" pitchFamily="18" charset="0"/>
                            </a:rPr>
                          </m:ctrlPr>
                        </m:sSubPr>
                        <m:e>
                          <m:r>
                            <a:rPr lang="zh-CN" altLang="en-US" sz="2800" i="1">
                              <a:latin typeface="Cambria Math" panose="02040503050406030204" pitchFamily="18" charset="0"/>
                            </a:rPr>
                            <m:t>表示</m:t>
                          </m:r>
                          <m:r>
                            <a:rPr lang="zh-CN" altLang="en-US" sz="2800" i="1" smtClean="0">
                              <a:latin typeface="Cambria Math" panose="02040503050406030204" pitchFamily="18" charset="0"/>
                            </a:rPr>
                            <m:t>第</m:t>
                          </m:r>
                          <m:r>
                            <a:rPr lang="en-US" altLang="zh-CN" sz="2800" b="0" i="1" smtClean="0">
                              <a:latin typeface="Cambria Math" panose="02040503050406030204" pitchFamily="18" charset="0"/>
                            </a:rPr>
                            <m:t>0</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zh-CN" altLang="en-US" sz="2800" i="1">
                              <a:latin typeface="Cambria Math" panose="02040503050406030204" pitchFamily="18" charset="0"/>
                            </a:rPr>
                            <m:t>年</m:t>
                          </m:r>
                          <m:r>
                            <a:rPr lang="zh-CN" altLang="en-US" sz="2800" i="1" smtClean="0">
                              <a:latin typeface="Cambria Math" panose="02040503050406030204" pitchFamily="18" charset="0"/>
                            </a:rPr>
                            <m:t>间</m:t>
                          </m:r>
                          <m:r>
                            <a:rPr lang="zh-CN" altLang="en-US" sz="2800" i="1">
                              <a:latin typeface="Cambria Math" panose="02040503050406030204" pitchFamily="18" charset="0"/>
                            </a:rPr>
                            <m:t>的</m:t>
                          </m:r>
                          <m:r>
                            <a:rPr lang="zh-CN" altLang="en-US" sz="2800" i="1" smtClean="0">
                              <a:latin typeface="Cambria Math" panose="02040503050406030204" pitchFamily="18" charset="0"/>
                            </a:rPr>
                            <m:t>远期</m:t>
                          </m:r>
                          <m:r>
                            <a:rPr lang="zh-CN" altLang="en-US" sz="2800" i="1">
                              <a:latin typeface="Cambria Math" panose="02040503050406030204" pitchFamily="18" charset="0"/>
                            </a:rPr>
                            <m:t>利率</m:t>
                          </m:r>
                          <m:r>
                            <a:rPr lang="zh-CN" altLang="en-US" sz="2800" i="1" smtClean="0">
                              <a:latin typeface="Cambria Math" panose="02040503050406030204" pitchFamily="18" charset="0"/>
                            </a:rPr>
                            <m:t>：</m:t>
                          </m:r>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0,1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b="0" i="1" smtClean="0">
                              <a:latin typeface="Cambria Math" panose="02040503050406030204" pitchFamily="18" charset="0"/>
                            </a:rPr>
                            <m:t>1</m:t>
                          </m:r>
                        </m:sub>
                      </m:sSub>
                    </m:oMath>
                  </m:oMathPara>
                </a14:m>
                <a:endParaRPr lang="en-US" altLang="zh-CN" sz="2800" dirty="0"/>
              </a:p>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表示第</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zh-CN" altLang="en-US" sz="2800" i="1">
                              <a:latin typeface="Cambria Math" panose="02040503050406030204" pitchFamily="18" charset="0"/>
                            </a:rPr>
                            <m:t>年间的远期利率：</m:t>
                          </m:r>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1,2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−1</m:t>
                      </m:r>
                    </m:oMath>
                  </m:oMathPara>
                </a14:m>
                <a:endParaRPr lang="en-US" altLang="zh-CN" sz="2800" b="0" dirty="0"/>
              </a:p>
              <a:p>
                <a:r>
                  <a:rPr lang="en-US" altLang="zh-CN" sz="2800" dirty="0"/>
                  <a:t>…</a:t>
                </a:r>
              </a:p>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表示第</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r>
                            <a:rPr lang="zh-CN" altLang="en-US" sz="2800" i="1">
                              <a:latin typeface="Cambria Math" panose="02040503050406030204" pitchFamily="18" charset="0"/>
                            </a:rPr>
                            <m:t>年间的远期利率：</m:t>
                          </m:r>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𝑛</m:t>
                                  </m:r>
                                  <m:r>
                                    <a:rPr lang="en-US" altLang="zh-CN" sz="2800" i="1">
                                      <a:latin typeface="Cambria Math" panose="02040503050406030204" pitchFamily="18" charset="0"/>
                                    </a:rPr>
                                    <m:t>−1</m:t>
                                  </m:r>
                                </m:sub>
                              </m:sSub>
                              <m:r>
                                <a:rPr lang="en-US" altLang="zh-CN" sz="2800" i="1">
                                  <a:latin typeface="Cambria Math" panose="02040503050406030204" pitchFamily="18" charset="0"/>
                                </a:rPr>
                                <m:t>)</m:t>
                              </m:r>
                            </m:e>
                            <m:sup>
                              <m:r>
                                <a:rPr lang="en-US" altLang="zh-CN" sz="2800" i="1">
                                  <a:latin typeface="Cambria Math" panose="02040503050406030204" pitchFamily="18" charset="0"/>
                                </a:rPr>
                                <m:t>𝑛</m:t>
                              </m:r>
                              <m:r>
                                <a:rPr lang="en-US" altLang="zh-CN" sz="2800" i="1">
                                  <a:latin typeface="Cambria Math" panose="02040503050406030204" pitchFamily="18" charset="0"/>
                                </a:rPr>
                                <m:t>−1</m:t>
                              </m:r>
                            </m:sup>
                          </m:sSup>
                        </m:den>
                      </m:f>
                      <m:r>
                        <a:rPr lang="en-US" altLang="zh-CN" sz="2800" b="0" i="1" smtClean="0">
                          <a:latin typeface="Cambria Math" panose="02040503050406030204" pitchFamily="18" charset="0"/>
                        </a:rPr>
                        <m:t>−1</m:t>
                      </m:r>
                    </m:oMath>
                  </m:oMathPara>
                </a14:m>
                <a:endParaRPr lang="en-US" altLang="zh-CN" sz="2800" dirty="0"/>
              </a:p>
              <a:p>
                <a:endParaRPr lang="en-US" altLang="zh-CN" sz="1400" dirty="0"/>
              </a:p>
              <a:p>
                <a:r>
                  <a:rPr lang="zh-CN" altLang="en-US" sz="2800" b="1" dirty="0"/>
                  <a:t>依据远期利率计算债券收益率</a:t>
                </a:r>
                <a:r>
                  <a:rPr lang="zh-CN" altLang="en-US" sz="2800" dirty="0"/>
                  <a:t>：</a:t>
                </a:r>
                <a:endParaRPr lang="en-US" altLang="zh-CN" sz="2800" dirty="0"/>
              </a:p>
              <a:p>
                <a:pPr/>
                <a14:m>
                  <m:oMathPara xmlns:m="http://schemas.openxmlformats.org/officeDocument/2006/math">
                    <m:oMathParaPr>
                      <m:jc m:val="left"/>
                    </m:oMathParaPr>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(1+</m:t>
                          </m:r>
                          <m:r>
                            <a:rPr lang="en-US" altLang="zh-CN" sz="2800" i="1">
                              <a:latin typeface="Cambria Math" panose="02040503050406030204" pitchFamily="18" charset="0"/>
                            </a:rPr>
                            <m:t>𝑓</m:t>
                          </m:r>
                        </m:e>
                        <m:sub>
                          <m:r>
                            <a:rPr lang="en-US" altLang="zh-CN" sz="2800" i="1">
                              <a:latin typeface="Cambria Math" panose="02040503050406030204" pitchFamily="18" charset="0"/>
                            </a:rPr>
                            <m:t>0,1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e>
                        <m:sup>
                          <m:r>
                            <a:rPr lang="en-US" altLang="zh-CN" sz="2800" i="1">
                              <a:latin typeface="Cambria Math" panose="02040503050406030204" pitchFamily="18" charset="0"/>
                            </a:rPr>
                            <m:t>𝑛</m:t>
                          </m:r>
                        </m:sup>
                      </m:sSup>
                      <m:r>
                        <m:rPr>
                          <m:nor/>
                        </m:rPr>
                        <a:rPr lang="zh-CN" altLang="en-US" sz="2800" dirty="0"/>
                        <m:t>→</m:t>
                      </m:r>
                    </m:oMath>
                  </m:oMathPara>
                </a14:m>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𝑌𝑇𝑀</m:t>
                          </m:r>
                        </m:e>
                        <m:sub>
                          <m:r>
                            <a:rPr lang="en-US" altLang="zh-CN" sz="2800" i="1">
                              <a:latin typeface="Cambria Math" panose="02040503050406030204" pitchFamily="18" charset="0"/>
                            </a:rPr>
                            <m:t>𝑛</m:t>
                          </m:r>
                        </m:sub>
                      </m:sSub>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i="1">
                                  <a:latin typeface="Cambria Math" panose="02040503050406030204" pitchFamily="18" charset="0"/>
                                </a:rPr>
                                <m:t>0,1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i="1">
                                  <a:latin typeface="Cambria Math" panose="02040503050406030204" pitchFamily="18" charset="0"/>
                                </a:rPr>
                                <m:t>2,3</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𝑓</m:t>
                              </m:r>
                            </m:e>
                            <m:sub>
                              <m:r>
                                <a:rPr lang="en-US" altLang="zh-CN" sz="2800" i="1">
                                  <a:latin typeface="Cambria Math" panose="02040503050406030204" pitchFamily="18" charset="0"/>
                                </a:rPr>
                                <m:t>𝑛</m:t>
                              </m:r>
                              <m:r>
                                <a:rPr lang="en-US" altLang="zh-CN" sz="2800" i="1">
                                  <a:latin typeface="Cambria Math" panose="02040503050406030204" pitchFamily="18" charset="0"/>
                                </a:rPr>
                                <m:t>−1,</m:t>
                              </m:r>
                              <m:r>
                                <a:rPr lang="en-US" altLang="zh-CN" sz="2800" i="1">
                                  <a:latin typeface="Cambria Math" panose="02040503050406030204" pitchFamily="18" charset="0"/>
                                </a:rPr>
                                <m:t>𝑛</m:t>
                              </m:r>
                            </m:sub>
                          </m:sSub>
                          <m:r>
                            <a:rPr lang="en-US" altLang="zh-CN" sz="2800" i="1">
                              <a:latin typeface="Cambria Math" panose="02040503050406030204" pitchFamily="18" charset="0"/>
                            </a:rPr>
                            <m:t>)]</m:t>
                          </m:r>
                        </m:e>
                        <m:sup>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sup>
                      </m:sSup>
                      <m:r>
                        <a:rPr lang="en-US" altLang="zh-CN" sz="2800" b="0" i="1" smtClean="0">
                          <a:latin typeface="Cambria Math" panose="02040503050406030204" pitchFamily="18" charset="0"/>
                        </a:rPr>
                        <m:t>−1</m:t>
                      </m:r>
                    </m:oMath>
                  </m:oMathPara>
                </a14:m>
                <a:endParaRPr lang="zh-CN" altLang="en-US" sz="2800" dirty="0"/>
              </a:p>
            </p:txBody>
          </p:sp>
        </mc:Choice>
        <mc:Fallback xmlns="">
          <p:sp>
            <p:nvSpPr>
              <p:cNvPr id="2" name="文本框 1">
                <a:extLst>
                  <a:ext uri="{FF2B5EF4-FFF2-40B4-BE49-F238E27FC236}">
                    <a16:creationId xmlns:a16="http://schemas.microsoft.com/office/drawing/2014/main" id="{F8C51FA9-9AD8-5790-78DB-58386AF3213C}"/>
                  </a:ext>
                </a:extLst>
              </p:cNvPr>
              <p:cNvSpPr txBox="1">
                <a:spLocks noRot="1" noChangeAspect="1" noMove="1" noResize="1" noEditPoints="1" noAdjustHandles="1" noChangeArrowheads="1" noChangeShapeType="1" noTextEdit="1"/>
              </p:cNvSpPr>
              <p:nvPr/>
            </p:nvSpPr>
            <p:spPr>
              <a:xfrm>
                <a:off x="580465" y="938135"/>
                <a:ext cx="11031071" cy="5669244"/>
              </a:xfrm>
              <a:prstGeom prst="rect">
                <a:avLst/>
              </a:prstGeom>
              <a:blipFill>
                <a:blip r:embed="rId4"/>
                <a:stretch>
                  <a:fillRect l="-1105" t="-9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5368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58072" y="3930223"/>
            <a:ext cx="3875856"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投资决策法则</a:t>
            </a:r>
          </a:p>
        </p:txBody>
      </p:sp>
    </p:spTree>
    <p:extLst>
      <p:ext uri="{BB962C8B-B14F-4D97-AF65-F5344CB8AC3E}">
        <p14:creationId xmlns:p14="http://schemas.microsoft.com/office/powerpoint/2010/main" val="177037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086931" y="250621"/>
            <a:ext cx="1446230"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NPV</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7BD3587-FF3B-46C4-EDB1-DFEF8B74A26E}"/>
                  </a:ext>
                </a:extLst>
              </p:cNvPr>
              <p:cNvSpPr txBox="1"/>
              <p:nvPr/>
            </p:nvSpPr>
            <p:spPr>
              <a:xfrm>
                <a:off x="508744" y="1147482"/>
                <a:ext cx="11174506" cy="1384995"/>
              </a:xfrm>
              <a:prstGeom prst="rect">
                <a:avLst/>
              </a:prstGeom>
              <a:noFill/>
            </p:spPr>
            <p:txBody>
              <a:bodyPr wrap="square" rtlCol="0">
                <a:spAutoFit/>
              </a:bodyPr>
              <a:lstStyle/>
              <a:p>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投资法则：进行投资决策时，应接受</a:t>
                </a:r>
                <a14:m>
                  <m:oMath xmlns:m="http://schemas.openxmlformats.org/officeDocument/2006/math">
                    <m:r>
                      <a:rPr lang="en-US" altLang="zh-CN" sz="2800" i="1" dirty="0" smtClean="0">
                        <a:solidFill>
                          <a:srgbClr val="FF0000"/>
                        </a:solidFill>
                        <a:latin typeface="Cambria Math" panose="02040503050406030204" pitchFamily="18" charset="0"/>
                      </a:rPr>
                      <m:t>𝑁𝑃𝑉</m:t>
                    </m:r>
                    <m:r>
                      <a:rPr lang="zh-CN" altLang="en-US"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0</m:t>
                    </m:r>
                  </m:oMath>
                </a14:m>
                <a:r>
                  <a:rPr lang="zh-CN" altLang="en-US" sz="2800" dirty="0"/>
                  <a:t>的方案。接受这一方案相当于今天收到与</a:t>
                </a:r>
                <a:r>
                  <a:rPr lang="en-US" altLang="zh-CN" sz="2800" dirty="0"/>
                  <a:t>NPV</a:t>
                </a:r>
                <a:r>
                  <a:rPr lang="zh-CN" altLang="en-US" sz="2800" dirty="0"/>
                  <a:t>值相等的现金。（</a:t>
                </a:r>
                <a:r>
                  <a:rPr lang="en-US" altLang="zh-CN" sz="2800" dirty="0">
                    <a:solidFill>
                      <a:srgbClr val="FF0000"/>
                    </a:solidFill>
                  </a:rPr>
                  <a:t>NPV</a:t>
                </a:r>
                <a:r>
                  <a:rPr lang="zh-CN" altLang="en-US" sz="2800" dirty="0">
                    <a:solidFill>
                      <a:srgbClr val="FF0000"/>
                    </a:solidFill>
                  </a:rPr>
                  <a:t>法则总是正确的，若只能选择其中一个方案，那么应该选择</a:t>
                </a:r>
                <a14:m>
                  <m:oMath xmlns:m="http://schemas.openxmlformats.org/officeDocument/2006/math">
                    <m:r>
                      <a:rPr lang="zh-CN" altLang="en-US" sz="2800" i="1" dirty="0">
                        <a:solidFill>
                          <a:srgbClr val="FF0000"/>
                        </a:solidFill>
                        <a:latin typeface="Cambria Math" panose="02040503050406030204" pitchFamily="18" charset="0"/>
                      </a:rPr>
                      <m:t>其中</m:t>
                    </m:r>
                    <m:r>
                      <a:rPr lang="en-US" altLang="zh-CN" sz="2800" i="1" dirty="0">
                        <a:solidFill>
                          <a:srgbClr val="FF0000"/>
                        </a:solidFill>
                        <a:latin typeface="Cambria Math" panose="02040503050406030204" pitchFamily="18" charset="0"/>
                      </a:rPr>
                      <m:t>𝑁𝑃𝑉</m:t>
                    </m:r>
                    <m:r>
                      <a:rPr lang="en-US" altLang="zh-CN" sz="2800" i="1" dirty="0">
                        <a:solidFill>
                          <a:srgbClr val="FF0000"/>
                        </a:solidFill>
                        <a:latin typeface="Cambria Math" panose="02040503050406030204" pitchFamily="18" charset="0"/>
                      </a:rPr>
                      <m:t> </m:t>
                    </m:r>
                  </m:oMath>
                </a14:m>
                <a:r>
                  <a:rPr lang="zh-CN" altLang="en-US" sz="2800" dirty="0">
                    <a:solidFill>
                      <a:srgbClr val="FF0000"/>
                    </a:solidFill>
                  </a:rPr>
                  <a:t>最大的方案</a:t>
                </a:r>
                <a:r>
                  <a:rPr lang="zh-CN" altLang="en-US" sz="2800" dirty="0"/>
                  <a:t>）</a:t>
                </a:r>
              </a:p>
            </p:txBody>
          </p:sp>
        </mc:Choice>
        <mc:Fallback xmlns="">
          <p:sp>
            <p:nvSpPr>
              <p:cNvPr id="2" name="文本框 1">
                <a:extLst>
                  <a:ext uri="{FF2B5EF4-FFF2-40B4-BE49-F238E27FC236}">
                    <a16:creationId xmlns:a16="http://schemas.microsoft.com/office/drawing/2014/main" id="{87BD3587-FF3B-46C4-EDB1-DFEF8B74A26E}"/>
                  </a:ext>
                </a:extLst>
              </p:cNvPr>
              <p:cNvSpPr txBox="1">
                <a:spLocks noRot="1" noChangeAspect="1" noMove="1" noResize="1" noEditPoints="1" noAdjustHandles="1" noChangeArrowheads="1" noChangeShapeType="1" noTextEdit="1"/>
              </p:cNvSpPr>
              <p:nvPr/>
            </p:nvSpPr>
            <p:spPr>
              <a:xfrm>
                <a:off x="508744" y="1147482"/>
                <a:ext cx="11174506" cy="1384995"/>
              </a:xfrm>
              <a:prstGeom prst="rect">
                <a:avLst/>
              </a:prstGeom>
              <a:blipFill>
                <a:blip r:embed="rId4"/>
                <a:stretch>
                  <a:fillRect l="-1091" t="-4405" r="-436" b="-11454"/>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95D4247D-D632-4F79-81D3-DCBFF6595F1F}"/>
              </a:ext>
            </a:extLst>
          </p:cNvPr>
          <p:cNvGrpSpPr/>
          <p:nvPr/>
        </p:nvGrpSpPr>
        <p:grpSpPr>
          <a:xfrm>
            <a:off x="3115234" y="2719369"/>
            <a:ext cx="5961529" cy="3787213"/>
            <a:chOff x="2321859" y="2900458"/>
            <a:chExt cx="5819817" cy="3635171"/>
          </a:xfrm>
        </p:grpSpPr>
        <p:pic>
          <p:nvPicPr>
            <p:cNvPr id="4" name="图片 3">
              <a:extLst>
                <a:ext uri="{FF2B5EF4-FFF2-40B4-BE49-F238E27FC236}">
                  <a16:creationId xmlns:a16="http://schemas.microsoft.com/office/drawing/2014/main" id="{BE3E768C-0D2F-A6E9-00CF-A916DE947AE6}"/>
                </a:ext>
              </a:extLst>
            </p:cNvPr>
            <p:cNvPicPr>
              <a:picLocks noChangeAspect="1"/>
            </p:cNvPicPr>
            <p:nvPr/>
          </p:nvPicPr>
          <p:blipFill rotWithShape="1">
            <a:blip r:embed="rId5">
              <a:extLst>
                <a:ext uri="{28A0092B-C50C-407E-A947-70E740481C1C}">
                  <a14:useLocalDpi xmlns:a14="http://schemas.microsoft.com/office/drawing/2010/main" val="0"/>
                </a:ext>
              </a:extLst>
            </a:blip>
            <a:srcRect l="32549" t="31896" r="12255" b="27973"/>
            <a:stretch/>
          </p:blipFill>
          <p:spPr>
            <a:xfrm>
              <a:off x="2321859" y="2900458"/>
              <a:ext cx="5819817" cy="3173506"/>
            </a:xfrm>
            <a:prstGeom prst="rect">
              <a:avLst/>
            </a:prstGeom>
          </p:spPr>
        </p:pic>
        <p:sp>
          <p:nvSpPr>
            <p:cNvPr id="5" name="文本框 4">
              <a:extLst>
                <a:ext uri="{FF2B5EF4-FFF2-40B4-BE49-F238E27FC236}">
                  <a16:creationId xmlns:a16="http://schemas.microsoft.com/office/drawing/2014/main" id="{D3A1DB99-C4A7-6FF9-52C4-983343B43640}"/>
                </a:ext>
              </a:extLst>
            </p:cNvPr>
            <p:cNvSpPr txBox="1"/>
            <p:nvPr/>
          </p:nvSpPr>
          <p:spPr>
            <a:xfrm>
              <a:off x="4539911" y="6073964"/>
              <a:ext cx="1383712" cy="461665"/>
            </a:xfrm>
            <a:prstGeom prst="rect">
              <a:avLst/>
            </a:prstGeom>
            <a:noFill/>
          </p:spPr>
          <p:txBody>
            <a:bodyPr wrap="none" rtlCol="0">
              <a:spAutoFit/>
            </a:bodyPr>
            <a:lstStyle/>
            <a:p>
              <a:pPr algn="l"/>
              <a:r>
                <a:rPr lang="en-US" altLang="zh-CN" sz="2400" dirty="0"/>
                <a:t>NPV</a:t>
              </a:r>
              <a:r>
                <a:rPr lang="zh-CN" altLang="en-US" sz="2400" dirty="0"/>
                <a:t>曲线</a:t>
              </a:r>
            </a:p>
          </p:txBody>
        </p:sp>
      </p:grpSp>
    </p:spTree>
    <p:extLst>
      <p:ext uri="{BB962C8B-B14F-4D97-AF65-F5344CB8AC3E}">
        <p14:creationId xmlns:p14="http://schemas.microsoft.com/office/powerpoint/2010/main" val="388676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64673" y="250621"/>
            <a:ext cx="1290738"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84BF60F-9404-01AF-A463-FA4A9D25AC96}"/>
              </a:ext>
            </a:extLst>
          </p:cNvPr>
          <p:cNvSpPr txBox="1"/>
          <p:nvPr/>
        </p:nvSpPr>
        <p:spPr>
          <a:xfrm>
            <a:off x="555812" y="1120385"/>
            <a:ext cx="11080376" cy="5047536"/>
          </a:xfrm>
          <a:prstGeom prst="rect">
            <a:avLst/>
          </a:prstGeom>
          <a:noFill/>
        </p:spPr>
        <p:txBody>
          <a:bodyPr wrap="square" rtlCol="0">
            <a:spAutoFit/>
          </a:bodyPr>
          <a:lstStyle/>
          <a:p>
            <a:pPr algn="l"/>
            <a:r>
              <a:rPr lang="en-US" altLang="zh-CN" sz="2800" dirty="0"/>
              <a:t>IRR</a:t>
            </a:r>
            <a:r>
              <a:rPr lang="zh-CN" altLang="en-US" sz="2800" dirty="0"/>
              <a:t>法则：</a:t>
            </a:r>
            <a:endParaRPr lang="en-US" altLang="zh-CN" sz="2800" dirty="0"/>
          </a:p>
          <a:p>
            <a:pPr algn="l"/>
            <a:endParaRPr lang="en-US" altLang="zh-CN" sz="1400" dirty="0"/>
          </a:p>
          <a:p>
            <a:pPr algn="l"/>
            <a:r>
              <a:rPr lang="zh-CN" altLang="en-US" sz="2800" b="1" dirty="0"/>
              <a:t>投资型项目</a:t>
            </a:r>
            <a:r>
              <a:rPr lang="zh-CN" altLang="en-US" sz="2800" dirty="0"/>
              <a:t>（</a:t>
            </a:r>
            <a:r>
              <a:rPr lang="zh-CN" altLang="en-US" sz="2800" dirty="0">
                <a:solidFill>
                  <a:srgbClr val="FF0000"/>
                </a:solidFill>
              </a:rPr>
              <a:t>首期付出现金</a:t>
            </a:r>
            <a:r>
              <a:rPr lang="zh-CN" altLang="en-US" sz="2800" dirty="0"/>
              <a:t>）：接受任何</a:t>
            </a:r>
            <a:r>
              <a:rPr lang="en-US" altLang="zh-CN" sz="2800" dirty="0"/>
              <a:t>IRR</a:t>
            </a:r>
            <a:r>
              <a:rPr lang="zh-CN" altLang="en-US" sz="2800" dirty="0">
                <a:solidFill>
                  <a:srgbClr val="FF0000"/>
                </a:solidFill>
              </a:rPr>
              <a:t>大于</a:t>
            </a:r>
            <a:r>
              <a:rPr lang="zh-CN" altLang="en-US" sz="2800" dirty="0"/>
              <a:t>资本机会成本的项目；拒绝任何</a:t>
            </a:r>
            <a:r>
              <a:rPr lang="en-US" altLang="zh-CN" sz="2800" dirty="0"/>
              <a:t>IRR</a:t>
            </a:r>
            <a:r>
              <a:rPr lang="zh-CN" altLang="en-US" sz="2800" dirty="0">
                <a:solidFill>
                  <a:srgbClr val="FF0000"/>
                </a:solidFill>
              </a:rPr>
              <a:t>小于</a:t>
            </a:r>
            <a:r>
              <a:rPr lang="zh-CN" altLang="en-US" sz="2800" dirty="0"/>
              <a:t>资本机会成本的的项目。</a:t>
            </a:r>
            <a:r>
              <a:rPr lang="zh-CN" altLang="en-US" sz="2800" dirty="0">
                <a:solidFill>
                  <a:schemeClr val="accent1"/>
                </a:solidFill>
              </a:rPr>
              <a:t>→折现率越</a:t>
            </a:r>
            <a:r>
              <a:rPr lang="zh-CN" altLang="en-US" sz="2800" b="1" dirty="0">
                <a:solidFill>
                  <a:schemeClr val="accent1"/>
                </a:solidFill>
              </a:rPr>
              <a:t>小</a:t>
            </a:r>
            <a:r>
              <a:rPr lang="zh-CN" altLang="en-US" sz="2800" dirty="0">
                <a:solidFill>
                  <a:schemeClr val="accent1"/>
                </a:solidFill>
              </a:rPr>
              <a:t>越好</a:t>
            </a:r>
            <a:endParaRPr lang="en-US" altLang="zh-CN" sz="2800" dirty="0"/>
          </a:p>
          <a:p>
            <a:pPr algn="l"/>
            <a:endParaRPr lang="en-US" altLang="zh-CN" sz="1400" dirty="0"/>
          </a:p>
          <a:p>
            <a:r>
              <a:rPr lang="zh-CN" altLang="en-US" sz="2800" b="1" dirty="0"/>
              <a:t>融资型项目</a:t>
            </a:r>
            <a:r>
              <a:rPr lang="zh-CN" altLang="en-US" sz="2800" dirty="0"/>
              <a:t>（</a:t>
            </a:r>
            <a:r>
              <a:rPr lang="zh-CN" altLang="en-US" sz="2800" dirty="0">
                <a:solidFill>
                  <a:srgbClr val="FF0000"/>
                </a:solidFill>
              </a:rPr>
              <a:t>首期收到现金</a:t>
            </a:r>
            <a:r>
              <a:rPr lang="zh-CN" altLang="en-US" sz="2800" dirty="0"/>
              <a:t>）：接受任何</a:t>
            </a:r>
            <a:r>
              <a:rPr lang="en-US" altLang="zh-CN" sz="2800" dirty="0"/>
              <a:t>IRR</a:t>
            </a:r>
            <a:r>
              <a:rPr lang="zh-CN" altLang="en-US" sz="2800" dirty="0">
                <a:solidFill>
                  <a:srgbClr val="FF0000"/>
                </a:solidFill>
              </a:rPr>
              <a:t>小于</a:t>
            </a:r>
            <a:r>
              <a:rPr lang="zh-CN" altLang="en-US" sz="2800" dirty="0"/>
              <a:t>资本机会成本的项目；拒绝任何</a:t>
            </a:r>
            <a:r>
              <a:rPr lang="en-US" altLang="zh-CN" sz="2800" dirty="0"/>
              <a:t>IRR</a:t>
            </a:r>
            <a:r>
              <a:rPr lang="zh-CN" altLang="en-US" sz="2800" dirty="0">
                <a:solidFill>
                  <a:srgbClr val="FF0000"/>
                </a:solidFill>
              </a:rPr>
              <a:t>大于</a:t>
            </a:r>
            <a:r>
              <a:rPr lang="zh-CN" altLang="en-US" sz="2800" dirty="0"/>
              <a:t>资本机会成本的的项目。</a:t>
            </a:r>
            <a:r>
              <a:rPr lang="zh-CN" altLang="en-US" sz="2800" dirty="0">
                <a:solidFill>
                  <a:schemeClr val="accent1"/>
                </a:solidFill>
              </a:rPr>
              <a:t>→折现率越</a:t>
            </a:r>
            <a:r>
              <a:rPr lang="zh-CN" altLang="en-US" sz="2800" b="1" dirty="0">
                <a:solidFill>
                  <a:schemeClr val="accent1"/>
                </a:solidFill>
              </a:rPr>
              <a:t>大</a:t>
            </a:r>
            <a:r>
              <a:rPr lang="zh-CN" altLang="en-US" sz="2800" dirty="0">
                <a:solidFill>
                  <a:schemeClr val="accent1"/>
                </a:solidFill>
              </a:rPr>
              <a:t>越好</a:t>
            </a:r>
            <a:endParaRPr lang="en-US" altLang="zh-CN" sz="2800" dirty="0"/>
          </a:p>
          <a:p>
            <a:pPr algn="l"/>
            <a:endParaRPr lang="en-US" altLang="zh-CN" sz="1400" b="1" dirty="0"/>
          </a:p>
          <a:p>
            <a:pPr algn="l"/>
            <a:r>
              <a:rPr lang="en-US" altLang="zh-CN" sz="2800" b="1" dirty="0"/>
              <a:t>IRR</a:t>
            </a:r>
            <a:r>
              <a:rPr lang="zh-CN" altLang="en-US" sz="2800" b="1" dirty="0"/>
              <a:t>法则缺陷：</a:t>
            </a:r>
            <a:endParaRPr lang="en-US" altLang="zh-CN" sz="2800" b="1" dirty="0"/>
          </a:p>
          <a:p>
            <a:pPr algn="l"/>
            <a:r>
              <a:rPr lang="zh-CN" altLang="en-US" sz="2800" dirty="0"/>
              <a:t>①</a:t>
            </a:r>
            <a:r>
              <a:rPr lang="zh-CN" altLang="en-US" sz="2800" b="1" dirty="0"/>
              <a:t>延迟投资</a:t>
            </a:r>
            <a:r>
              <a:rPr lang="zh-CN" altLang="en-US" sz="2800" dirty="0"/>
              <a:t>：由于现金流先收后付造成。</a:t>
            </a:r>
            <a:endParaRPr lang="en-US" altLang="zh-CN" sz="2800" dirty="0"/>
          </a:p>
          <a:p>
            <a:pPr algn="l"/>
            <a:r>
              <a:rPr lang="zh-CN" altLang="en-US" sz="2800" dirty="0"/>
              <a:t>解决方法：对于融资型项目，应采取与投资型项目相反的投资法则。</a:t>
            </a:r>
            <a:endParaRPr lang="en-US" altLang="zh-CN" sz="2800" dirty="0"/>
          </a:p>
          <a:p>
            <a:pPr algn="l"/>
            <a:r>
              <a:rPr lang="zh-CN" altLang="en-US" sz="2800" dirty="0"/>
              <a:t>②</a:t>
            </a:r>
            <a:r>
              <a:rPr lang="zh-CN" altLang="en-US" sz="2800" b="1" dirty="0"/>
              <a:t>多重</a:t>
            </a:r>
            <a:r>
              <a:rPr lang="en-US" altLang="zh-CN" sz="2800" b="1" dirty="0"/>
              <a:t>IRR</a:t>
            </a:r>
            <a:r>
              <a:rPr lang="zh-CN" altLang="en-US" sz="2800" dirty="0"/>
              <a:t>：通常</a:t>
            </a:r>
            <a:r>
              <a:rPr lang="en-US" altLang="zh-CN" sz="2800" dirty="0"/>
              <a:t>IRR</a:t>
            </a:r>
            <a:r>
              <a:rPr lang="zh-CN" altLang="en-US" sz="2800" dirty="0"/>
              <a:t>个数与项目的现金流变号次数相同。</a:t>
            </a:r>
            <a:endParaRPr lang="en-US" altLang="zh-CN" sz="2800" dirty="0"/>
          </a:p>
          <a:p>
            <a:pPr algn="l"/>
            <a:r>
              <a:rPr lang="zh-CN" altLang="en-US" sz="2800" dirty="0"/>
              <a:t>③</a:t>
            </a:r>
            <a:r>
              <a:rPr lang="en-US" altLang="zh-CN" sz="2800" b="1" dirty="0"/>
              <a:t>IRR</a:t>
            </a:r>
            <a:r>
              <a:rPr lang="zh-CN" altLang="en-US" sz="2800" b="1" dirty="0"/>
              <a:t>不存在</a:t>
            </a:r>
            <a:endParaRPr lang="zh-CN" altLang="en-US" sz="2800" dirty="0"/>
          </a:p>
        </p:txBody>
      </p:sp>
    </p:spTree>
    <p:extLst>
      <p:ext uri="{BB962C8B-B14F-4D97-AF65-F5344CB8AC3E}">
        <p14:creationId xmlns:p14="http://schemas.microsoft.com/office/powerpoint/2010/main" val="1080018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回收期法则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0DF5433-56F5-D451-956A-CF56A8CA6FBA}"/>
                  </a:ext>
                </a:extLst>
              </p:cNvPr>
              <p:cNvSpPr txBox="1"/>
              <p:nvPr/>
            </p:nvSpPr>
            <p:spPr>
              <a:xfrm>
                <a:off x="1223683" y="1210235"/>
                <a:ext cx="9744634" cy="1816972"/>
              </a:xfrm>
              <a:prstGeom prst="rect">
                <a:avLst/>
              </a:prstGeom>
              <a:noFill/>
            </p:spPr>
            <p:txBody>
              <a:bodyPr wrap="square" rtlCol="0">
                <a:spAutoFit/>
              </a:bodyPr>
              <a:lstStyle/>
              <a:p>
                <a:pPr algn="l"/>
                <a:r>
                  <a:rPr lang="zh-CN" altLang="en-US" sz="2800" b="1" dirty="0"/>
                  <a:t>回收期法则</a:t>
                </a:r>
                <a:r>
                  <a:rPr lang="zh-CN" altLang="en-US" sz="2800" dirty="0"/>
                  <a:t>：应</a:t>
                </a:r>
                <a:r>
                  <a:rPr lang="zh-CN" altLang="en-US" sz="2800" dirty="0">
                    <a:solidFill>
                      <a:srgbClr val="FF0000"/>
                    </a:solidFill>
                  </a:rPr>
                  <a:t>只接受回收期</a:t>
                </a:r>
                <a14:m>
                  <m:oMath xmlns:m="http://schemas.openxmlformats.org/officeDocument/2006/math">
                    <m:r>
                      <a:rPr lang="zh-CN" altLang="en-US" sz="2800" i="1" smtClean="0">
                        <a:solidFill>
                          <a:srgbClr val="FF0000"/>
                        </a:solidFill>
                        <a:latin typeface="Cambria Math" panose="02040503050406030204" pitchFamily="18" charset="0"/>
                      </a:rPr>
                      <m:t>≤</m:t>
                    </m:r>
                  </m:oMath>
                </a14:m>
                <a:r>
                  <a:rPr lang="zh-CN" altLang="en-US" sz="2800" dirty="0">
                    <a:solidFill>
                      <a:srgbClr val="FF0000"/>
                    </a:solidFill>
                  </a:rPr>
                  <a:t>预先设定的决策标准</a:t>
                </a:r>
                <a:r>
                  <a:rPr lang="zh-CN" altLang="en-US" sz="2800" dirty="0"/>
                  <a:t>的项目。</a:t>
                </a:r>
                <a:endParaRPr lang="en-US" altLang="zh-CN" sz="2800" dirty="0"/>
              </a:p>
              <a:p>
                <a:pPr algn="l"/>
                <a:endParaRPr lang="en-US" altLang="zh-CN" sz="1400" dirty="0"/>
              </a:p>
              <a:p>
                <a:pPr algn="l"/>
                <a:r>
                  <a:rPr lang="zh-CN" altLang="en-US" sz="2800" b="1" dirty="0"/>
                  <a:t>回收期</a:t>
                </a:r>
                <a:r>
                  <a:rPr lang="zh-CN" altLang="en-US" sz="2800" dirty="0"/>
                  <a:t>：收回初始投资所花费的时间。</a:t>
                </a:r>
                <a:endParaRPr lang="en-US" altLang="zh-CN" sz="2800" dirty="0"/>
              </a:p>
              <a:p>
                <a:pPr algn="l"/>
                <a:r>
                  <a:rPr lang="zh-CN" altLang="en-US" sz="2800" dirty="0"/>
                  <a:t>例：下图中回收期</a:t>
                </a:r>
                <a:r>
                  <a:rPr lang="en-US" altLang="zh-CN" sz="2800" dirty="0"/>
                  <a:t>=3+</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100</m:t>
                        </m:r>
                        <m:r>
                          <a:rPr lang="en-US" altLang="zh-CN" sz="2800" i="1">
                            <a:latin typeface="Cambria Math" panose="02040503050406030204" pitchFamily="18" charset="0"/>
                          </a:rPr>
                          <m:t>−</m:t>
                        </m:r>
                        <m:r>
                          <a:rPr lang="en-US" altLang="zh-CN" sz="2800" b="0" i="1" smtClean="0">
                            <a:latin typeface="Cambria Math" panose="02040503050406030204" pitchFamily="18" charset="0"/>
                          </a:rPr>
                          <m:t>20</m:t>
                        </m:r>
                        <m:r>
                          <a:rPr lang="en-US" altLang="zh-CN" sz="2800" i="1">
                            <a:latin typeface="Cambria Math" panose="02040503050406030204" pitchFamily="18" charset="0"/>
                          </a:rPr>
                          <m:t>−</m:t>
                        </m:r>
                        <m:r>
                          <a:rPr lang="en-US" altLang="zh-CN" sz="2800" b="0" i="1" smtClean="0">
                            <a:latin typeface="Cambria Math" panose="02040503050406030204" pitchFamily="18" charset="0"/>
                          </a:rPr>
                          <m:t>30</m:t>
                        </m:r>
                        <m:r>
                          <a:rPr lang="en-US" altLang="zh-CN" sz="2800" i="1">
                            <a:latin typeface="Cambria Math" panose="02040503050406030204" pitchFamily="18" charset="0"/>
                          </a:rPr>
                          <m:t>−</m:t>
                        </m:r>
                        <m:r>
                          <a:rPr lang="en-US" altLang="zh-CN" sz="2800" b="0" i="1" smtClean="0">
                            <a:latin typeface="Cambria Math" panose="02040503050406030204" pitchFamily="18" charset="0"/>
                          </a:rPr>
                          <m:t>40</m:t>
                        </m:r>
                      </m:num>
                      <m:den>
                        <m:r>
                          <a:rPr lang="en-US" altLang="zh-CN" sz="2800" b="0" i="1" smtClean="0">
                            <a:latin typeface="Cambria Math" panose="02040503050406030204" pitchFamily="18" charset="0"/>
                          </a:rPr>
                          <m:t>50</m:t>
                        </m:r>
                      </m:den>
                    </m:f>
                    <m:r>
                      <a:rPr lang="en-US" altLang="zh-CN" sz="2800" b="0" i="0" smtClean="0">
                        <a:latin typeface="Cambria Math" panose="02040503050406030204" pitchFamily="18" charset="0"/>
                      </a:rPr>
                      <m:t>=3.2</m:t>
                    </m:r>
                  </m:oMath>
                </a14:m>
                <a:r>
                  <a:rPr lang="zh-CN" altLang="en-US" sz="2800" dirty="0"/>
                  <a:t>年</a:t>
                </a:r>
              </a:p>
            </p:txBody>
          </p:sp>
        </mc:Choice>
        <mc:Fallback xmlns="">
          <p:sp>
            <p:nvSpPr>
              <p:cNvPr id="2" name="文本框 1">
                <a:extLst>
                  <a:ext uri="{FF2B5EF4-FFF2-40B4-BE49-F238E27FC236}">
                    <a16:creationId xmlns:a16="http://schemas.microsoft.com/office/drawing/2014/main" id="{70DF5433-56F5-D451-956A-CF56A8CA6FBA}"/>
                  </a:ext>
                </a:extLst>
              </p:cNvPr>
              <p:cNvSpPr txBox="1">
                <a:spLocks noRot="1" noChangeAspect="1" noMove="1" noResize="1" noEditPoints="1" noAdjustHandles="1" noChangeArrowheads="1" noChangeShapeType="1" noTextEdit="1"/>
              </p:cNvSpPr>
              <p:nvPr/>
            </p:nvSpPr>
            <p:spPr>
              <a:xfrm>
                <a:off x="1223683" y="1210235"/>
                <a:ext cx="9744634" cy="1816972"/>
              </a:xfrm>
              <a:prstGeom prst="rect">
                <a:avLst/>
              </a:prstGeom>
              <a:blipFill>
                <a:blip r:embed="rId4"/>
                <a:stretch>
                  <a:fillRect l="-1314" t="-3691" r="-501" b="-167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DE8BD5C-7DE3-FD1E-37C6-F229870C844F}"/>
              </a:ext>
            </a:extLst>
          </p:cNvPr>
          <p:cNvPicPr>
            <a:picLocks noChangeAspect="1"/>
          </p:cNvPicPr>
          <p:nvPr/>
        </p:nvPicPr>
        <p:blipFill>
          <a:blip r:embed="rId5"/>
          <a:stretch>
            <a:fillRect/>
          </a:stretch>
        </p:blipFill>
        <p:spPr>
          <a:xfrm>
            <a:off x="3334915" y="3027207"/>
            <a:ext cx="5522171" cy="1294153"/>
          </a:xfrm>
          <a:prstGeom prst="rect">
            <a:avLst/>
          </a:prstGeom>
        </p:spPr>
      </p:pic>
      <p:sp>
        <p:nvSpPr>
          <p:cNvPr id="7" name="文本框 6">
            <a:extLst>
              <a:ext uri="{FF2B5EF4-FFF2-40B4-BE49-F238E27FC236}">
                <a16:creationId xmlns:a16="http://schemas.microsoft.com/office/drawing/2014/main" id="{5091D58A-BCB1-F675-7388-057250E8691C}"/>
              </a:ext>
            </a:extLst>
          </p:cNvPr>
          <p:cNvSpPr txBox="1"/>
          <p:nvPr/>
        </p:nvSpPr>
        <p:spPr>
          <a:xfrm>
            <a:off x="1223683" y="4249642"/>
            <a:ext cx="9744634" cy="2246769"/>
          </a:xfrm>
          <a:prstGeom prst="rect">
            <a:avLst/>
          </a:prstGeom>
          <a:noFill/>
        </p:spPr>
        <p:txBody>
          <a:bodyPr wrap="square" rtlCol="0">
            <a:spAutoFit/>
          </a:bodyPr>
          <a:lstStyle/>
          <a:p>
            <a:pPr algn="l"/>
            <a:r>
              <a:rPr lang="zh-CN" altLang="en-US" sz="2800" b="1" dirty="0"/>
              <a:t>回收期法则缺陷</a:t>
            </a:r>
            <a:r>
              <a:rPr lang="zh-CN" altLang="en-US" sz="2800" dirty="0"/>
              <a:t>：</a:t>
            </a:r>
            <a:endParaRPr lang="en-US" altLang="zh-CN" sz="2800" dirty="0"/>
          </a:p>
          <a:p>
            <a:pPr algn="l"/>
            <a:r>
              <a:rPr lang="zh-CN" altLang="en-US" sz="2800" dirty="0"/>
              <a:t>①忽视了项目的资本成本和货币时间价值；</a:t>
            </a:r>
            <a:endParaRPr lang="en-US" altLang="zh-CN" sz="2800" dirty="0"/>
          </a:p>
          <a:p>
            <a:pPr algn="l"/>
            <a:r>
              <a:rPr lang="zh-CN" altLang="en-US" sz="2800" dirty="0"/>
              <a:t>解决方法：使用</a:t>
            </a:r>
            <a:r>
              <a:rPr lang="zh-CN" altLang="en-US" sz="2800" dirty="0">
                <a:solidFill>
                  <a:srgbClr val="FF0000"/>
                </a:solidFill>
              </a:rPr>
              <a:t>折现回收期法</a:t>
            </a:r>
            <a:endParaRPr lang="en-US" altLang="zh-CN" sz="2800" dirty="0">
              <a:solidFill>
                <a:srgbClr val="FF0000"/>
              </a:solidFill>
            </a:endParaRPr>
          </a:p>
          <a:p>
            <a:pPr algn="l"/>
            <a:r>
              <a:rPr lang="zh-CN" altLang="en-US" sz="2800" dirty="0"/>
              <a:t>②忽视了回收期之后的现金流；</a:t>
            </a:r>
            <a:endParaRPr lang="en-US" altLang="zh-CN" sz="2800" dirty="0"/>
          </a:p>
          <a:p>
            <a:pPr algn="l"/>
            <a:r>
              <a:rPr lang="zh-CN" altLang="en-US" sz="2800" dirty="0"/>
              <a:t>③依赖于特定的决策标准（如何确定一个准确的回收期限？）</a:t>
            </a:r>
          </a:p>
        </p:txBody>
      </p:sp>
    </p:spTree>
    <p:extLst>
      <p:ext uri="{BB962C8B-B14F-4D97-AF65-F5344CB8AC3E}">
        <p14:creationId xmlns:p14="http://schemas.microsoft.com/office/powerpoint/2010/main" val="176129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互斥项目选择</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23CE5CF-2B9E-26EB-90D3-BBC3A01B8F08}"/>
                  </a:ext>
                </a:extLst>
              </p:cNvPr>
              <p:cNvSpPr txBox="1"/>
              <p:nvPr/>
            </p:nvSpPr>
            <p:spPr>
              <a:xfrm>
                <a:off x="403412" y="1496287"/>
                <a:ext cx="11385176" cy="4062651"/>
              </a:xfrm>
              <a:prstGeom prst="rect">
                <a:avLst/>
              </a:prstGeom>
              <a:noFill/>
            </p:spPr>
            <p:txBody>
              <a:bodyPr wrap="square" rtlCol="0">
                <a:spAutoFit/>
              </a:bodyPr>
              <a:lstStyle/>
              <a:p>
                <a:pPr algn="l"/>
                <a:r>
                  <a:rPr lang="zh-CN" altLang="en-US" sz="2800" dirty="0"/>
                  <a:t>若备选项目</a:t>
                </a:r>
                <a:r>
                  <a:rPr lang="zh-CN" altLang="en-US" sz="2800" dirty="0">
                    <a:solidFill>
                      <a:srgbClr val="FF0000"/>
                    </a:solidFill>
                  </a:rPr>
                  <a:t>互斥</a:t>
                </a:r>
                <a:r>
                  <a:rPr lang="zh-CN" altLang="en-US" sz="2800" dirty="0"/>
                  <a:t>：</a:t>
                </a:r>
                <a:endParaRPr lang="en-US" altLang="zh-CN" sz="2800" dirty="0"/>
              </a:p>
              <a:p>
                <a:pPr algn="l"/>
                <a:r>
                  <a:rPr lang="zh-CN" altLang="en-US" sz="2800" dirty="0"/>
                  <a:t>（</a:t>
                </a:r>
                <a:r>
                  <a:rPr lang="en-US" altLang="zh-CN" sz="2800" dirty="0"/>
                  <a:t>1</a:t>
                </a:r>
                <a:r>
                  <a:rPr lang="zh-CN" altLang="en-US" sz="2800" dirty="0"/>
                  <a:t>）</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法则：选择</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最大的项目，可以最大化地增加财富；</a:t>
                </a:r>
                <a:endParaRPr lang="en-US" altLang="zh-CN" sz="2800" dirty="0"/>
              </a:p>
              <a:p>
                <a:pPr algn="l"/>
                <a:endParaRPr lang="en-US" altLang="zh-CN" sz="1400" dirty="0"/>
              </a:p>
              <a:p>
                <a:pPr algn="l"/>
                <a:r>
                  <a:rPr lang="zh-CN" altLang="en-US" sz="2800" dirty="0"/>
                  <a:t>（</a:t>
                </a:r>
                <a:r>
                  <a:rPr lang="en-US" altLang="zh-CN" sz="2800" dirty="0"/>
                  <a:t>2</a:t>
                </a:r>
                <a:r>
                  <a:rPr lang="zh-CN" altLang="en-US" sz="2800" dirty="0"/>
                  <a:t>）</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法则：存在以下缺陷</a:t>
                </a:r>
                <a:endParaRPr lang="en-US" altLang="zh-CN" sz="2800" dirty="0"/>
              </a:p>
              <a:p>
                <a:pPr algn="l"/>
                <a:r>
                  <a:rPr lang="zh-CN" altLang="en-US" sz="2800" dirty="0"/>
                  <a:t>         ①</a:t>
                </a:r>
                <a:r>
                  <a:rPr lang="zh-CN" altLang="en-US" sz="2800" b="1" dirty="0"/>
                  <a:t>投资规模差异</a:t>
                </a:r>
                <a:r>
                  <a:rPr lang="zh-CN" altLang="en-US" sz="2800" dirty="0"/>
                  <a:t>；②现金流的发生</a:t>
                </a:r>
                <a:r>
                  <a:rPr lang="zh-CN" altLang="en-US" sz="2800" b="1" dirty="0"/>
                  <a:t>时机差异</a:t>
                </a:r>
                <a:r>
                  <a:rPr lang="zh-CN" altLang="en-US" sz="2800" dirty="0"/>
                  <a:t>；③项目间的</a:t>
                </a:r>
                <a:r>
                  <a:rPr lang="zh-CN" altLang="en-US" sz="2800" b="1" dirty="0"/>
                  <a:t>风险差异</a:t>
                </a:r>
                <a:endParaRPr lang="en-US" altLang="zh-CN" sz="2800" b="1" dirty="0"/>
              </a:p>
              <a:p>
                <a:pPr algn="l"/>
                <a:endParaRPr lang="en-US" altLang="zh-CN" sz="1400" b="1" dirty="0"/>
              </a:p>
              <a:p>
                <a:pPr algn="l"/>
                <a:r>
                  <a:rPr lang="zh-CN" altLang="en-US" sz="2800" dirty="0"/>
                  <a:t>（</a:t>
                </a:r>
                <a:r>
                  <a:rPr lang="en-US" altLang="zh-CN" sz="2800" dirty="0"/>
                  <a:t>3</a:t>
                </a:r>
                <a:r>
                  <a:rPr lang="zh-CN" altLang="en-US" sz="2800" dirty="0"/>
                  <a:t>）增量</a:t>
                </a:r>
                <a:r>
                  <a:rPr lang="en-US" altLang="zh-CN" sz="2800" dirty="0"/>
                  <a:t> </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法则：用一个项目取代另一个项目所产生的增量现金流的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，来衡量取代行为是否有利。</a:t>
                </a:r>
                <a:endParaRPr lang="en-US" altLang="zh-CN" sz="2800" dirty="0"/>
              </a:p>
              <a:p>
                <a:pPr algn="l"/>
                <a:endParaRPr lang="en-US" altLang="zh-CN" sz="1400" dirty="0"/>
              </a:p>
              <a:p>
                <a:pPr algn="l"/>
                <a:r>
                  <a:rPr lang="zh-CN" altLang="en-US" sz="2400" dirty="0">
                    <a:solidFill>
                      <a:srgbClr val="FF0000"/>
                    </a:solidFill>
                  </a:rPr>
                  <a:t>注：除非题目要求你用增量</a:t>
                </a:r>
                <a14:m>
                  <m:oMath xmlns:m="http://schemas.openxmlformats.org/officeDocument/2006/math">
                    <m:r>
                      <a:rPr lang="en-US" altLang="zh-CN" sz="2400" i="1" dirty="0" smtClean="0">
                        <a:solidFill>
                          <a:srgbClr val="FF0000"/>
                        </a:solidFill>
                        <a:latin typeface="Cambria Math" panose="02040503050406030204" pitchFamily="18" charset="0"/>
                      </a:rPr>
                      <m:t>𝐼𝑅𝑅</m:t>
                    </m:r>
                  </m:oMath>
                </a14:m>
                <a:r>
                  <a:rPr lang="zh-CN" altLang="en-US" sz="2400" dirty="0">
                    <a:solidFill>
                      <a:srgbClr val="FF0000"/>
                    </a:solidFill>
                  </a:rPr>
                  <a:t>法则，否则所有的题目都用</a:t>
                </a:r>
                <a:r>
                  <a:rPr lang="en-US" altLang="zh-CN" sz="2400" dirty="0">
                    <a:solidFill>
                      <a:srgbClr val="FF0000"/>
                    </a:solidFill>
                  </a:rPr>
                  <a:t>NPV</a:t>
                </a:r>
                <a:r>
                  <a:rPr lang="zh-CN" altLang="en-US" sz="2400" dirty="0">
                    <a:solidFill>
                      <a:srgbClr val="FF0000"/>
                    </a:solidFill>
                  </a:rPr>
                  <a:t>法则去判断，这样保证绝对不会出错。</a:t>
                </a:r>
              </a:p>
            </p:txBody>
          </p:sp>
        </mc:Choice>
        <mc:Fallback xmlns="">
          <p:sp>
            <p:nvSpPr>
              <p:cNvPr id="2" name="文本框 1">
                <a:extLst>
                  <a:ext uri="{FF2B5EF4-FFF2-40B4-BE49-F238E27FC236}">
                    <a16:creationId xmlns:a16="http://schemas.microsoft.com/office/drawing/2014/main" id="{023CE5CF-2B9E-26EB-90D3-BBC3A01B8F08}"/>
                  </a:ext>
                </a:extLst>
              </p:cNvPr>
              <p:cNvSpPr txBox="1">
                <a:spLocks noRot="1" noChangeAspect="1" noMove="1" noResize="1" noEditPoints="1" noAdjustHandles="1" noChangeArrowheads="1" noChangeShapeType="1" noTextEdit="1"/>
              </p:cNvSpPr>
              <p:nvPr/>
            </p:nvSpPr>
            <p:spPr>
              <a:xfrm>
                <a:off x="403412" y="1496287"/>
                <a:ext cx="11385176" cy="4062651"/>
              </a:xfrm>
              <a:prstGeom prst="rect">
                <a:avLst/>
              </a:prstGeom>
              <a:blipFill>
                <a:blip r:embed="rId4"/>
                <a:stretch>
                  <a:fillRect l="-1071" t="-1649" r="-749" b="-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778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49122" y="250621"/>
            <a:ext cx="2521844"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增量</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A70C6E-EE52-B9FF-43BD-FB92CC363579}"/>
                  </a:ext>
                </a:extLst>
              </p:cNvPr>
              <p:cNvSpPr txBox="1"/>
              <p:nvPr/>
            </p:nvSpPr>
            <p:spPr>
              <a:xfrm>
                <a:off x="555812" y="1041606"/>
                <a:ext cx="11080376" cy="2462213"/>
              </a:xfrm>
              <a:prstGeom prst="rect">
                <a:avLst/>
              </a:prstGeom>
              <a:noFill/>
            </p:spPr>
            <p:txBody>
              <a:bodyPr wrap="square" rtlCol="0">
                <a:spAutoFit/>
              </a:bodyPr>
              <a:lstStyle/>
              <a:p>
                <a:pPr algn="l"/>
                <a:r>
                  <a:rPr lang="zh-CN" altLang="en-US" sz="2800" dirty="0"/>
                  <a:t>课本</a:t>
                </a:r>
                <a:r>
                  <a:rPr lang="en-US" altLang="zh-CN" sz="2800" dirty="0"/>
                  <a:t>P208</a:t>
                </a:r>
                <a:r>
                  <a:rPr lang="zh-CN" altLang="en-US" sz="2800" dirty="0"/>
                  <a:t>例</a:t>
                </a:r>
                <a:r>
                  <a:rPr lang="en-US" altLang="zh-CN" sz="2800" dirty="0"/>
                  <a:t>7.4</a:t>
                </a:r>
                <a:r>
                  <a:rPr lang="zh-CN" altLang="en-US" sz="2800" dirty="0"/>
                  <a:t>改编：</a:t>
                </a:r>
                <a:endParaRPr lang="en-US" altLang="zh-CN" sz="2800" dirty="0"/>
              </a:p>
              <a:p>
                <a:pPr algn="l"/>
                <a:endParaRPr lang="en-US" altLang="zh-CN" sz="1400" dirty="0"/>
              </a:p>
              <a:p>
                <a:pPr algn="l"/>
                <a:r>
                  <a:rPr lang="zh-CN" altLang="en-US" sz="2800" dirty="0"/>
                  <a:t>公司正在考虑检修生产车间，工程队提出两种方案：小修或者大修，这两种选择的现金流如下（单位为：万元）</a:t>
                </a:r>
                <a:endParaRPr lang="en-US" altLang="zh-CN" sz="2800" dirty="0"/>
              </a:p>
              <a:p>
                <a:r>
                  <a:rPr lang="zh-CN" altLang="en-US" sz="2800" dirty="0"/>
                  <a:t>计算每个方案的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？增量</a:t>
                </a:r>
                <a14:m>
                  <m:oMath xmlns:m="http://schemas.openxmlformats.org/officeDocument/2006/math">
                    <m:r>
                      <a:rPr lang="en-US" altLang="zh-CN" sz="2800" i="1" dirty="0">
                        <a:latin typeface="Cambria Math" panose="02040503050406030204" pitchFamily="18" charset="0"/>
                      </a:rPr>
                      <m:t>𝐼𝑅𝑅</m:t>
                    </m:r>
                  </m:oMath>
                </a14:m>
                <a:r>
                  <a:rPr lang="zh-CN" altLang="en-US" sz="2800" dirty="0"/>
                  <a:t>是多少？如果这两个项目的资本成本都是</a:t>
                </a:r>
                <a:r>
                  <a:rPr lang="en-US" altLang="zh-CN" sz="2800" dirty="0"/>
                  <a:t>12%</a:t>
                </a:r>
                <a:r>
                  <a:rPr lang="zh-CN" altLang="en-US" sz="2800" dirty="0"/>
                  <a:t>，公司应该选择哪个项目？</a:t>
                </a:r>
              </a:p>
            </p:txBody>
          </p:sp>
        </mc:Choice>
        <mc:Fallback xmlns="">
          <p:sp>
            <p:nvSpPr>
              <p:cNvPr id="2" name="文本框 1">
                <a:extLst>
                  <a:ext uri="{FF2B5EF4-FFF2-40B4-BE49-F238E27FC236}">
                    <a16:creationId xmlns:a16="http://schemas.microsoft.com/office/drawing/2014/main" id="{D2A70C6E-EE52-B9FF-43BD-FB92CC363579}"/>
                  </a:ext>
                </a:extLst>
              </p:cNvPr>
              <p:cNvSpPr txBox="1">
                <a:spLocks noRot="1" noChangeAspect="1" noMove="1" noResize="1" noEditPoints="1" noAdjustHandles="1" noChangeArrowheads="1" noChangeShapeType="1" noTextEdit="1"/>
              </p:cNvSpPr>
              <p:nvPr/>
            </p:nvSpPr>
            <p:spPr>
              <a:xfrm>
                <a:off x="555812" y="1041606"/>
                <a:ext cx="11080376" cy="2462213"/>
              </a:xfrm>
              <a:prstGeom prst="rect">
                <a:avLst/>
              </a:prstGeom>
              <a:blipFill>
                <a:blip r:embed="rId4"/>
                <a:stretch>
                  <a:fillRect l="-1100" t="-2970" b="-5693"/>
                </a:stretch>
              </a:blipFill>
            </p:spPr>
            <p:txBody>
              <a:bodyPr/>
              <a:lstStyle/>
              <a:p>
                <a:r>
                  <a:rPr lang="zh-CN" altLang="en-US">
                    <a:noFill/>
                  </a:rPr>
                  <a:t> </a:t>
                </a:r>
              </a:p>
            </p:txBody>
          </p:sp>
        </mc:Fallback>
      </mc:AlternateContent>
      <p:graphicFrame>
        <p:nvGraphicFramePr>
          <p:cNvPr id="3" name="表格 3">
            <a:extLst>
              <a:ext uri="{FF2B5EF4-FFF2-40B4-BE49-F238E27FC236}">
                <a16:creationId xmlns:a16="http://schemas.microsoft.com/office/drawing/2014/main" id="{7CE117B3-06CF-8CB4-8711-8E702FA859F3}"/>
              </a:ext>
            </a:extLst>
          </p:cNvPr>
          <p:cNvGraphicFramePr>
            <a:graphicFrameLocks noGrp="1"/>
          </p:cNvGraphicFramePr>
          <p:nvPr>
            <p:extLst>
              <p:ext uri="{D42A27DB-BD31-4B8C-83A1-F6EECF244321}">
                <p14:modId xmlns:p14="http://schemas.microsoft.com/office/powerpoint/2010/main" val="1341486919"/>
              </p:ext>
            </p:extLst>
          </p:nvPr>
        </p:nvGraphicFramePr>
        <p:xfrm>
          <a:off x="1620800" y="3660089"/>
          <a:ext cx="8950400" cy="2499360"/>
        </p:xfrm>
        <a:graphic>
          <a:graphicData uri="http://schemas.openxmlformats.org/drawingml/2006/table">
            <a:tbl>
              <a:tblPr firstRow="1" bandRow="1">
                <a:tableStyleId>{5C22544A-7EE6-4342-B048-85BDC9FD1C3A}</a:tableStyleId>
              </a:tblPr>
              <a:tblGrid>
                <a:gridCol w="2448000">
                  <a:extLst>
                    <a:ext uri="{9D8B030D-6E8A-4147-A177-3AD203B41FA5}">
                      <a16:colId xmlns:a16="http://schemas.microsoft.com/office/drawing/2014/main" val="2924619359"/>
                    </a:ext>
                  </a:extLst>
                </a:gridCol>
                <a:gridCol w="1625600">
                  <a:extLst>
                    <a:ext uri="{9D8B030D-6E8A-4147-A177-3AD203B41FA5}">
                      <a16:colId xmlns:a16="http://schemas.microsoft.com/office/drawing/2014/main" val="3132175811"/>
                    </a:ext>
                  </a:extLst>
                </a:gridCol>
                <a:gridCol w="1625600">
                  <a:extLst>
                    <a:ext uri="{9D8B030D-6E8A-4147-A177-3AD203B41FA5}">
                      <a16:colId xmlns:a16="http://schemas.microsoft.com/office/drawing/2014/main" val="1480475848"/>
                    </a:ext>
                  </a:extLst>
                </a:gridCol>
                <a:gridCol w="1625600">
                  <a:extLst>
                    <a:ext uri="{9D8B030D-6E8A-4147-A177-3AD203B41FA5}">
                      <a16:colId xmlns:a16="http://schemas.microsoft.com/office/drawing/2014/main" val="2714170808"/>
                    </a:ext>
                  </a:extLst>
                </a:gridCol>
                <a:gridCol w="1625600">
                  <a:extLst>
                    <a:ext uri="{9D8B030D-6E8A-4147-A177-3AD203B41FA5}">
                      <a16:colId xmlns:a16="http://schemas.microsoft.com/office/drawing/2014/main" val="2450803697"/>
                    </a:ext>
                  </a:extLst>
                </a:gridCol>
              </a:tblGrid>
              <a:tr h="370840">
                <a:tc>
                  <a:txBody>
                    <a:bodyPr/>
                    <a:lstStyle/>
                    <a:p>
                      <a:pPr algn="ctr"/>
                      <a:r>
                        <a:rPr lang="zh-CN" altLang="en-US" sz="2800" dirty="0">
                          <a:solidFill>
                            <a:schemeClr val="tx1"/>
                          </a:solidFill>
                        </a:rPr>
                        <a:t>方案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3866556"/>
                  </a:ext>
                </a:extLst>
              </a:tr>
              <a:tr h="370840">
                <a:tc>
                  <a:txBody>
                    <a:bodyPr/>
                    <a:lstStyle/>
                    <a:p>
                      <a:pPr algn="ct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555041"/>
                  </a:ext>
                </a:extLst>
              </a:tr>
              <a:tr h="370840">
                <a:tc>
                  <a:txBody>
                    <a:bodyPr/>
                    <a:lstStyle/>
                    <a:p>
                      <a:pPr algn="ctr"/>
                      <a:r>
                        <a:rPr lang="zh-CN" altLang="en-US" sz="2800" dirty="0">
                          <a:solidFill>
                            <a:schemeClr val="tx1"/>
                          </a:solidFill>
                        </a:rPr>
                        <a:t>大修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-500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8086864"/>
                  </a:ext>
                </a:extLst>
              </a:tr>
              <a:tr h="370840">
                <a:tc>
                  <a:txBody>
                    <a:bodyPr/>
                    <a:lstStyle/>
                    <a:p>
                      <a:pPr algn="ctr"/>
                      <a:r>
                        <a:rPr lang="zh-CN" altLang="en-US" sz="2800" dirty="0">
                          <a:solidFill>
                            <a:schemeClr val="tx1"/>
                          </a:solidFill>
                        </a:rPr>
                        <a:t>增量现金流（大修</a:t>
                      </a:r>
                      <a:r>
                        <a:rPr lang="en-US" altLang="zh-CN" sz="2800" dirty="0">
                          <a:solidFill>
                            <a:schemeClr val="tx1"/>
                          </a:solidFill>
                        </a:rPr>
                        <a:t>-</a:t>
                      </a: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-400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87161"/>
                  </a:ext>
                </a:extLst>
              </a:tr>
            </a:tbl>
          </a:graphicData>
        </a:graphic>
      </p:graphicFrame>
    </p:spTree>
    <p:extLst>
      <p:ext uri="{BB962C8B-B14F-4D97-AF65-F5344CB8AC3E}">
        <p14:creationId xmlns:p14="http://schemas.microsoft.com/office/powerpoint/2010/main" val="252063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49122" y="250621"/>
            <a:ext cx="2521844"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增量</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3" name="表格 3">
            <a:extLst>
              <a:ext uri="{FF2B5EF4-FFF2-40B4-BE49-F238E27FC236}">
                <a16:creationId xmlns:a16="http://schemas.microsoft.com/office/drawing/2014/main" id="{7CE117B3-06CF-8CB4-8711-8E702FA859F3}"/>
              </a:ext>
            </a:extLst>
          </p:cNvPr>
          <p:cNvGraphicFramePr>
            <a:graphicFrameLocks noGrp="1"/>
          </p:cNvGraphicFramePr>
          <p:nvPr>
            <p:extLst>
              <p:ext uri="{D42A27DB-BD31-4B8C-83A1-F6EECF244321}">
                <p14:modId xmlns:p14="http://schemas.microsoft.com/office/powerpoint/2010/main" val="1087030654"/>
              </p:ext>
            </p:extLst>
          </p:nvPr>
        </p:nvGraphicFramePr>
        <p:xfrm>
          <a:off x="1558661" y="1307837"/>
          <a:ext cx="9074675" cy="2499360"/>
        </p:xfrm>
        <a:graphic>
          <a:graphicData uri="http://schemas.openxmlformats.org/drawingml/2006/table">
            <a:tbl>
              <a:tblPr firstRow="1" bandRow="1">
                <a:tableStyleId>{5C22544A-7EE6-4342-B048-85BDC9FD1C3A}</a:tableStyleId>
              </a:tblPr>
              <a:tblGrid>
                <a:gridCol w="2196000">
                  <a:extLst>
                    <a:ext uri="{9D8B030D-6E8A-4147-A177-3AD203B41FA5}">
                      <a16:colId xmlns:a16="http://schemas.microsoft.com/office/drawing/2014/main" val="2924619359"/>
                    </a:ext>
                  </a:extLst>
                </a:gridCol>
                <a:gridCol w="1375735">
                  <a:extLst>
                    <a:ext uri="{9D8B030D-6E8A-4147-A177-3AD203B41FA5}">
                      <a16:colId xmlns:a16="http://schemas.microsoft.com/office/drawing/2014/main" val="3132175811"/>
                    </a:ext>
                  </a:extLst>
                </a:gridCol>
                <a:gridCol w="1375735">
                  <a:extLst>
                    <a:ext uri="{9D8B030D-6E8A-4147-A177-3AD203B41FA5}">
                      <a16:colId xmlns:a16="http://schemas.microsoft.com/office/drawing/2014/main" val="1480475848"/>
                    </a:ext>
                  </a:extLst>
                </a:gridCol>
                <a:gridCol w="1375735">
                  <a:extLst>
                    <a:ext uri="{9D8B030D-6E8A-4147-A177-3AD203B41FA5}">
                      <a16:colId xmlns:a16="http://schemas.microsoft.com/office/drawing/2014/main" val="2714170808"/>
                    </a:ext>
                  </a:extLst>
                </a:gridCol>
                <a:gridCol w="1375735">
                  <a:extLst>
                    <a:ext uri="{9D8B030D-6E8A-4147-A177-3AD203B41FA5}">
                      <a16:colId xmlns:a16="http://schemas.microsoft.com/office/drawing/2014/main" val="2450803697"/>
                    </a:ext>
                  </a:extLst>
                </a:gridCol>
                <a:gridCol w="1375735">
                  <a:extLst>
                    <a:ext uri="{9D8B030D-6E8A-4147-A177-3AD203B41FA5}">
                      <a16:colId xmlns:a16="http://schemas.microsoft.com/office/drawing/2014/main" val="3879835400"/>
                    </a:ext>
                  </a:extLst>
                </a:gridCol>
              </a:tblGrid>
              <a:tr h="370840">
                <a:tc>
                  <a:txBody>
                    <a:bodyPr/>
                    <a:lstStyle/>
                    <a:p>
                      <a:pPr algn="ctr"/>
                      <a:r>
                        <a:rPr lang="zh-CN" altLang="en-US" sz="2800" dirty="0">
                          <a:solidFill>
                            <a:schemeClr val="tx1"/>
                          </a:solidFill>
                        </a:rPr>
                        <a:t>方案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IRR</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3866556"/>
                  </a:ext>
                </a:extLst>
              </a:tr>
              <a:tr h="370840">
                <a:tc>
                  <a:txBody>
                    <a:bodyPr/>
                    <a:lstStyle/>
                    <a:p>
                      <a:pPr algn="ct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36.31%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555041"/>
                  </a:ext>
                </a:extLst>
              </a:tr>
              <a:tr h="370840">
                <a:tc>
                  <a:txBody>
                    <a:bodyPr/>
                    <a:lstStyle/>
                    <a:p>
                      <a:pPr algn="ctr"/>
                      <a:r>
                        <a:rPr lang="zh-CN" altLang="en-US" sz="2800" dirty="0">
                          <a:solidFill>
                            <a:schemeClr val="tx1"/>
                          </a:solidFill>
                        </a:rPr>
                        <a:t>大修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-500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8086864"/>
                  </a:ext>
                </a:extLst>
              </a:tr>
              <a:tr h="370840">
                <a:tc>
                  <a:txBody>
                    <a:bodyPr/>
                    <a:lstStyle/>
                    <a:p>
                      <a:pPr algn="ctr"/>
                      <a:r>
                        <a:rPr lang="zh-CN" altLang="en-US" sz="2800" dirty="0">
                          <a:solidFill>
                            <a:schemeClr val="tx1"/>
                          </a:solidFill>
                        </a:rPr>
                        <a:t>增量现金流（大修</a:t>
                      </a:r>
                      <a:r>
                        <a:rPr lang="en-US" altLang="zh-CN" sz="2800" dirty="0">
                          <a:solidFill>
                            <a:schemeClr val="tx1"/>
                          </a:solidFill>
                        </a:rPr>
                        <a:t>-</a:t>
                      </a: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-400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23.38%</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87161"/>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BDF28E5-F964-64E3-06C9-22987E18A503}"/>
                  </a:ext>
                </a:extLst>
              </p:cNvPr>
              <p:cNvSpPr txBox="1"/>
              <p:nvPr/>
            </p:nvSpPr>
            <p:spPr>
              <a:xfrm>
                <a:off x="277905" y="4142772"/>
                <a:ext cx="11636188" cy="1384995"/>
              </a:xfrm>
              <a:prstGeom prst="rect">
                <a:avLst/>
              </a:prstGeom>
              <a:noFill/>
            </p:spPr>
            <p:txBody>
              <a:bodyPr wrap="square" rtlCol="0">
                <a:spAutoFit/>
              </a:bodyPr>
              <a:lstStyle/>
              <a:p>
                <a:r>
                  <a:rPr lang="zh-CN" altLang="en-US" sz="2800" dirty="0"/>
                  <a:t>答案：由于大修</a:t>
                </a:r>
                <a:r>
                  <a:rPr lang="en-US" altLang="zh-CN" sz="2800" dirty="0"/>
                  <a:t>/</a:t>
                </a:r>
                <a:r>
                  <a:rPr lang="zh-CN" altLang="en-US" sz="2800" dirty="0"/>
                  <a:t>小修的投资规模不同，因此不能直接比较它们的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，需要计算出从小修转向大修的增量现金流的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。由于增量</a:t>
                </a:r>
                <a14:m>
                  <m:oMath xmlns:m="http://schemas.openxmlformats.org/officeDocument/2006/math">
                    <m:r>
                      <a:rPr lang="en-US" altLang="zh-CN" sz="2800" i="1" dirty="0">
                        <a:latin typeface="Cambria Math" panose="02040503050406030204" pitchFamily="18" charset="0"/>
                      </a:rPr>
                      <m:t>𝐼𝑅𝑅</m:t>
                    </m:r>
                  </m:oMath>
                </a14:m>
                <a:r>
                  <a:rPr lang="zh-CN" altLang="en-US" sz="2800" dirty="0"/>
                  <a:t>＞</a:t>
                </a:r>
                <a:r>
                  <a:rPr lang="en-US" altLang="zh-CN" sz="2800" dirty="0"/>
                  <a:t>12%</a:t>
                </a:r>
                <a:r>
                  <a:rPr lang="zh-CN" altLang="en-US" sz="2800" dirty="0"/>
                  <a:t>，因此从小修转向大修是有利的，故选择大修。</a:t>
                </a:r>
              </a:p>
            </p:txBody>
          </p:sp>
        </mc:Choice>
        <mc:Fallback xmlns="">
          <p:sp>
            <p:nvSpPr>
              <p:cNvPr id="4" name="文本框 3">
                <a:extLst>
                  <a:ext uri="{FF2B5EF4-FFF2-40B4-BE49-F238E27FC236}">
                    <a16:creationId xmlns:a16="http://schemas.microsoft.com/office/drawing/2014/main" id="{4BDF28E5-F964-64E3-06C9-22987E18A503}"/>
                  </a:ext>
                </a:extLst>
              </p:cNvPr>
              <p:cNvSpPr txBox="1">
                <a:spLocks noRot="1" noChangeAspect="1" noMove="1" noResize="1" noEditPoints="1" noAdjustHandles="1" noChangeArrowheads="1" noChangeShapeType="1" noTextEdit="1"/>
              </p:cNvSpPr>
              <p:nvPr/>
            </p:nvSpPr>
            <p:spPr>
              <a:xfrm>
                <a:off x="277905" y="4142772"/>
                <a:ext cx="11636188" cy="1384995"/>
              </a:xfrm>
              <a:prstGeom prst="rect">
                <a:avLst/>
              </a:prstGeom>
              <a:blipFill>
                <a:blip r:embed="rId4"/>
                <a:stretch>
                  <a:fillRect l="-1101" t="-4846" r="-367" b="-1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061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72563BE-B375-61FD-0E47-8071185F4DDA}"/>
                  </a:ext>
                </a:extLst>
              </p:cNvPr>
              <p:cNvSpPr txBox="1"/>
              <p:nvPr/>
            </p:nvSpPr>
            <p:spPr>
              <a:xfrm>
                <a:off x="115684" y="1985432"/>
                <a:ext cx="11960632" cy="2887137"/>
              </a:xfrm>
              <a:prstGeom prst="rect">
                <a:avLst/>
              </a:prstGeom>
              <a:noFill/>
            </p:spPr>
            <p:txBody>
              <a:bodyPr wrap="square" rtlCol="0">
                <a:spAutoFit/>
              </a:bodyPr>
              <a:lstStyle/>
              <a:p>
                <a:pPr algn="l"/>
                <a:r>
                  <a:rPr lang="zh-CN" altLang="en-US" sz="2800" b="1" dirty="0"/>
                  <a:t>资源约束条件下的项目选择</a:t>
                </a:r>
                <a:r>
                  <a:rPr lang="zh-CN" altLang="en-US" sz="2800" dirty="0"/>
                  <a:t>：不同项目对于某一</a:t>
                </a:r>
                <a:r>
                  <a:rPr lang="zh-CN" altLang="en-US" sz="2800" dirty="0">
                    <a:solidFill>
                      <a:srgbClr val="FF0000"/>
                    </a:solidFill>
                  </a:rPr>
                  <a:t>特定稀缺资源</a:t>
                </a:r>
                <a:r>
                  <a:rPr lang="zh-CN" altLang="en-US" sz="2800" dirty="0"/>
                  <a:t>的需求量不同</a:t>
                </a:r>
                <a:endParaRPr lang="en-US" altLang="zh-CN" sz="2800" dirty="0"/>
              </a:p>
              <a:p>
                <a:pPr algn="l"/>
                <a:endParaRPr lang="en-US" altLang="zh-CN" sz="1400" dirty="0"/>
              </a:p>
              <a:p>
                <a:pPr algn="l"/>
                <a14:m>
                  <m:oMath xmlns:m="http://schemas.openxmlformats.org/officeDocument/2006/math">
                    <m:r>
                      <a:rPr lang="zh-CN" altLang="en-US" sz="2800" i="1" dirty="0" smtClean="0">
                        <a:solidFill>
                          <a:srgbClr val="FF0000"/>
                        </a:solidFill>
                        <a:latin typeface="Cambria Math" panose="02040503050406030204" pitchFamily="18" charset="0"/>
                      </a:rPr>
                      <m:t>获利指数</m:t>
                    </m:r>
                    <m:r>
                      <a:rPr lang="en-US" altLang="zh-CN" sz="2800" b="0" i="0" dirty="0" smtClean="0">
                        <a:solidFill>
                          <a:srgbClr val="FF0000"/>
                        </a:solidFill>
                        <a:latin typeface="Cambria Math" panose="02040503050406030204" pitchFamily="18" charset="0"/>
                        <a:ea typeface="Cambria Math" panose="02040503050406030204" pitchFamily="18" charset="0"/>
                      </a:rPr>
                      <m:t>=</m:t>
                    </m:r>
                    <m:box>
                      <m:boxPr>
                        <m:ctrlPr>
                          <a:rPr lang="en-US" altLang="zh-CN" sz="2800" b="0" i="1" dirty="0" smtClean="0">
                            <a:solidFill>
                              <a:srgbClr val="FF0000"/>
                            </a:solidFill>
                            <a:latin typeface="Cambria Math" panose="02040503050406030204" pitchFamily="18" charset="0"/>
                            <a:ea typeface="Cambria Math" panose="02040503050406030204" pitchFamily="18" charset="0"/>
                          </a:rPr>
                        </m:ctrlPr>
                      </m:boxPr>
                      <m:e>
                        <m:argPr>
                          <m:argSz m:val="-1"/>
                        </m:argPr>
                        <m:f>
                          <m:fPr>
                            <m:ctrlPr>
                              <a:rPr lang="en-US" altLang="zh-CN" sz="2800" b="0" i="1" dirty="0" smtClean="0">
                                <a:solidFill>
                                  <a:srgbClr val="FF0000"/>
                                </a:solidFill>
                                <a:latin typeface="Cambria Math" panose="02040503050406030204" pitchFamily="18" charset="0"/>
                                <a:ea typeface="Cambria Math" panose="02040503050406030204" pitchFamily="18" charset="0"/>
                              </a:rPr>
                            </m:ctrlPr>
                          </m:fPr>
                          <m:num>
                            <m:r>
                              <a:rPr lang="en-US" altLang="zh-CN" sz="2800" b="0" i="1" dirty="0" smtClean="0">
                                <a:solidFill>
                                  <a:srgbClr val="FF0000"/>
                                </a:solidFill>
                                <a:latin typeface="Cambria Math" panose="02040503050406030204" pitchFamily="18" charset="0"/>
                                <a:ea typeface="Cambria Math" panose="02040503050406030204" pitchFamily="18" charset="0"/>
                              </a:rPr>
                              <m:t>𝑁𝑃𝑉</m:t>
                            </m:r>
                          </m:num>
                          <m:den>
                            <m:r>
                              <a:rPr lang="zh-CN" altLang="en-US" sz="2800" i="1" dirty="0">
                                <a:solidFill>
                                  <a:srgbClr val="FF0000"/>
                                </a:solidFill>
                                <a:latin typeface="Cambria Math" panose="02040503050406030204" pitchFamily="18" charset="0"/>
                              </a:rPr>
                              <m:t>消耗的资源</m:t>
                            </m:r>
                          </m:den>
                        </m:f>
                      </m:e>
                    </m:box>
                  </m:oMath>
                </a14:m>
                <a:r>
                  <a:rPr lang="zh-CN" altLang="en-US" sz="2800" dirty="0">
                    <a:latin typeface="Cambria Math" panose="02040503050406030204" pitchFamily="18" charset="0"/>
                  </a:rPr>
                  <a:t>（可以通过获利指数寻找要采纳的最优项目组合）</a:t>
                </a:r>
                <a:endParaRPr lang="en-US" altLang="zh-CN" sz="2800" dirty="0">
                  <a:latin typeface="Cambria Math" panose="02040503050406030204" pitchFamily="18" charset="0"/>
                </a:endParaRPr>
              </a:p>
              <a:p>
                <a:pPr algn="l"/>
                <a:endParaRPr lang="en-US" altLang="zh-CN" sz="1400" dirty="0">
                  <a:latin typeface="Cambria Math" panose="02040503050406030204" pitchFamily="18" charset="0"/>
                </a:endParaRPr>
              </a:p>
              <a:p>
                <a:pPr algn="l"/>
                <a:r>
                  <a:rPr lang="zh-CN" altLang="en-US" sz="2800" b="1" dirty="0">
                    <a:latin typeface="Cambria Math" panose="02040503050406030204" pitchFamily="18" charset="0"/>
                  </a:rPr>
                  <a:t>获利指数缺点</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pPr algn="l"/>
                <a:r>
                  <a:rPr lang="zh-CN" altLang="en-US" sz="2800" dirty="0">
                    <a:latin typeface="Cambria Math" panose="02040503050406030204" pitchFamily="18" charset="0"/>
                  </a:rPr>
                  <a:t>①基于获利指数排序所选择的项目组合，应</a:t>
                </a:r>
                <a:r>
                  <a:rPr lang="zh-CN" altLang="en-US" sz="2800" dirty="0">
                    <a:solidFill>
                      <a:srgbClr val="FF0000"/>
                    </a:solidFill>
                    <a:latin typeface="Cambria Math" panose="02040503050406030204" pitchFamily="18" charset="0"/>
                  </a:rPr>
                  <a:t>完全利用所提供的资源</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pPr algn="l"/>
                <a:r>
                  <a:rPr lang="zh-CN" altLang="en-US" sz="2800" dirty="0">
                    <a:latin typeface="Cambria Math" panose="02040503050406030204" pitchFamily="18" charset="0"/>
                  </a:rPr>
                  <a:t>②</a:t>
                </a:r>
                <a:r>
                  <a:rPr lang="zh-CN" altLang="en-US" sz="2800" dirty="0">
                    <a:solidFill>
                      <a:srgbClr val="FF0000"/>
                    </a:solidFill>
                    <a:latin typeface="Cambria Math" panose="02040503050406030204" pitchFamily="18" charset="0"/>
                  </a:rPr>
                  <a:t>只存在一种相关的资源约束</a:t>
                </a:r>
                <a:r>
                  <a:rPr lang="zh-CN" altLang="en-US" sz="2800" dirty="0">
                    <a:latin typeface="Cambria Math" panose="02040503050406030204" pitchFamily="18" charset="0"/>
                  </a:rPr>
                  <a:t>。</a:t>
                </a:r>
              </a:p>
            </p:txBody>
          </p:sp>
        </mc:Choice>
        <mc:Fallback xmlns="">
          <p:sp>
            <p:nvSpPr>
              <p:cNvPr id="2" name="文本框 1">
                <a:extLst>
                  <a:ext uri="{FF2B5EF4-FFF2-40B4-BE49-F238E27FC236}">
                    <a16:creationId xmlns:a16="http://schemas.microsoft.com/office/drawing/2014/main" id="{E72563BE-B375-61FD-0E47-8071185F4DDA}"/>
                  </a:ext>
                </a:extLst>
              </p:cNvPr>
              <p:cNvSpPr txBox="1">
                <a:spLocks noRot="1" noChangeAspect="1" noMove="1" noResize="1" noEditPoints="1" noAdjustHandles="1" noChangeArrowheads="1" noChangeShapeType="1" noTextEdit="1"/>
              </p:cNvSpPr>
              <p:nvPr/>
            </p:nvSpPr>
            <p:spPr>
              <a:xfrm>
                <a:off x="115684" y="1985432"/>
                <a:ext cx="11960632" cy="2887137"/>
              </a:xfrm>
              <a:prstGeom prst="rect">
                <a:avLst/>
              </a:prstGeom>
              <a:blipFill>
                <a:blip r:embed="rId4"/>
                <a:stretch>
                  <a:fillRect l="-1070" t="-2537" r="-408" b="-5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0178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4239670945"/>
                  </p:ext>
                </p:extLst>
              </p:nvPr>
            </p:nvGraphicFramePr>
            <p:xfrm>
              <a:off x="2675999" y="2702859"/>
              <a:ext cx="6840000" cy="36576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tblGrid>
                  <a:tr h="37084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altLang="zh-CN" sz="2400" b="1" i="1" dirty="0" smtClean="0">
                                  <a:solidFill>
                                    <a:schemeClr val="tx1"/>
                                  </a:solidFill>
                                  <a:latin typeface="Cambria Math" panose="02040503050406030204" pitchFamily="18" charset="0"/>
                                </a:rPr>
                                <m:t>𝑵𝑷𝑽</m:t>
                              </m:r>
                            </m:oMath>
                          </a14:m>
                          <a:r>
                            <a:rPr lang="zh-CN" altLang="en-US" sz="2400" b="1" dirty="0">
                              <a:solidFill>
                                <a:schemeClr val="tx1"/>
                              </a:solidFill>
                            </a:rPr>
                            <a:t>（万元）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37084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37084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37084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37084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37084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37084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Choice>
        <mc:Fallback xmlns="">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4239670945"/>
                  </p:ext>
                </p:extLst>
              </p:nvPr>
            </p:nvGraphicFramePr>
            <p:xfrm>
              <a:off x="2675999" y="2702859"/>
              <a:ext cx="6840000" cy="36576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tblGrid>
                  <a:tr h="45720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2" t="-9333" r="-150423" b="-732000"/>
                          </a:stretch>
                        </a:blip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45720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45720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45720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45720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45720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45720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45720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Fallback>
      </mc:AlternateContent>
      <p:sp>
        <p:nvSpPr>
          <p:cNvPr id="4" name="文本框 3">
            <a:extLst>
              <a:ext uri="{FF2B5EF4-FFF2-40B4-BE49-F238E27FC236}">
                <a16:creationId xmlns:a16="http://schemas.microsoft.com/office/drawing/2014/main" id="{EF733C5C-3C53-10FE-83AF-7159ECB40515}"/>
              </a:ext>
            </a:extLst>
          </p:cNvPr>
          <p:cNvSpPr txBox="1"/>
          <p:nvPr/>
        </p:nvSpPr>
        <p:spPr>
          <a:xfrm>
            <a:off x="484092" y="907353"/>
            <a:ext cx="11223813" cy="1600438"/>
          </a:xfrm>
          <a:prstGeom prst="rect">
            <a:avLst/>
          </a:prstGeom>
          <a:noFill/>
        </p:spPr>
        <p:txBody>
          <a:bodyPr wrap="square" rtlCol="0">
            <a:spAutoFit/>
          </a:bodyPr>
          <a:lstStyle/>
          <a:p>
            <a:pPr algn="l"/>
            <a:r>
              <a:rPr lang="zh-CN" altLang="en-US" sz="2800" dirty="0"/>
              <a:t>例题：课本</a:t>
            </a:r>
            <a:r>
              <a:rPr lang="en-US" altLang="zh-CN" sz="2800" dirty="0"/>
              <a:t>P212</a:t>
            </a:r>
            <a:r>
              <a:rPr lang="zh-CN" altLang="en-US" sz="2800" dirty="0"/>
              <a:t>例</a:t>
            </a:r>
            <a:r>
              <a:rPr lang="en-US" altLang="zh-CN" sz="2800" dirty="0"/>
              <a:t>7.5</a:t>
            </a:r>
            <a:r>
              <a:rPr lang="zh-CN" altLang="en-US" sz="2800" dirty="0"/>
              <a:t>改编</a:t>
            </a:r>
            <a:endParaRPr lang="en-US" altLang="zh-CN" sz="2800" dirty="0"/>
          </a:p>
          <a:p>
            <a:pPr algn="l"/>
            <a:endParaRPr lang="en-US" altLang="zh-CN" sz="1400" dirty="0"/>
          </a:p>
          <a:p>
            <a:pPr algn="l"/>
            <a:r>
              <a:rPr lang="zh-CN" altLang="en-US" sz="2800" dirty="0"/>
              <a:t>假设甲公司有厂房共</a:t>
            </a:r>
            <a:r>
              <a:rPr lang="en-US" altLang="zh-CN" sz="2800" b="1" dirty="0"/>
              <a:t>200</a:t>
            </a:r>
            <a:r>
              <a:rPr lang="zh-CN" altLang="en-US" sz="2800" dirty="0"/>
              <a:t>亩，以下有</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a:t>
            </a:r>
            <a:r>
              <a:rPr lang="en-US" altLang="zh-CN" sz="2800" dirty="0"/>
              <a:t>D</a:t>
            </a:r>
            <a:r>
              <a:rPr lang="zh-CN" altLang="en-US" sz="2800" dirty="0"/>
              <a:t>、</a:t>
            </a:r>
            <a:r>
              <a:rPr lang="en-US" altLang="zh-CN" sz="2800" dirty="0"/>
              <a:t>E</a:t>
            </a:r>
            <a:r>
              <a:rPr lang="zh-CN" altLang="en-US" sz="2800" dirty="0"/>
              <a:t>、</a:t>
            </a:r>
            <a:r>
              <a:rPr lang="en-US" altLang="zh-CN" sz="2800" dirty="0"/>
              <a:t>F</a:t>
            </a:r>
            <a:r>
              <a:rPr lang="zh-CN" altLang="en-US" sz="2800" dirty="0"/>
              <a:t>、</a:t>
            </a:r>
            <a:r>
              <a:rPr lang="en-US" altLang="zh-CN" sz="2800" dirty="0"/>
              <a:t>G</a:t>
            </a:r>
            <a:r>
              <a:rPr lang="zh-CN" altLang="en-US" sz="2800" dirty="0"/>
              <a:t>等</a:t>
            </a:r>
            <a:r>
              <a:rPr lang="en-US" altLang="zh-CN" sz="2800" dirty="0"/>
              <a:t>7</a:t>
            </a:r>
            <a:r>
              <a:rPr lang="zh-CN" altLang="en-US" sz="2800" dirty="0"/>
              <a:t>个项目可供选择，请问甲公司应该怎么选择使得公司利益最大化？</a:t>
            </a:r>
          </a:p>
        </p:txBody>
      </p:sp>
    </p:spTree>
    <p:extLst>
      <p:ext uri="{BB962C8B-B14F-4D97-AF65-F5344CB8AC3E}">
        <p14:creationId xmlns:p14="http://schemas.microsoft.com/office/powerpoint/2010/main" val="3895677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2683736471"/>
                  </p:ext>
                </p:extLst>
              </p:nvPr>
            </p:nvGraphicFramePr>
            <p:xfrm>
              <a:off x="156000" y="1569720"/>
              <a:ext cx="11880000" cy="402336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gridCol w="2520000">
                      <a:extLst>
                        <a:ext uri="{9D8B030D-6E8A-4147-A177-3AD203B41FA5}">
                          <a16:colId xmlns:a16="http://schemas.microsoft.com/office/drawing/2014/main" val="1749385556"/>
                        </a:ext>
                      </a:extLst>
                    </a:gridCol>
                    <a:gridCol w="2520000">
                      <a:extLst>
                        <a:ext uri="{9D8B030D-6E8A-4147-A177-3AD203B41FA5}">
                          <a16:colId xmlns:a16="http://schemas.microsoft.com/office/drawing/2014/main" val="4104777103"/>
                        </a:ext>
                      </a:extLst>
                    </a:gridCol>
                  </a:tblGrid>
                  <a:tr h="37084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altLang="zh-CN" sz="2400" b="1" i="1" dirty="0" smtClean="0">
                                  <a:solidFill>
                                    <a:schemeClr val="tx1"/>
                                  </a:solidFill>
                                  <a:latin typeface="Cambria Math" panose="02040503050406030204" pitchFamily="18" charset="0"/>
                                </a:rPr>
                                <m:t>𝑵𝑷𝑽</m:t>
                              </m:r>
                            </m:oMath>
                          </a14:m>
                          <a:r>
                            <a:rPr lang="zh-CN" altLang="en-US" sz="2400" b="1" dirty="0">
                              <a:solidFill>
                                <a:schemeClr val="tx1"/>
                              </a:solidFill>
                            </a:rPr>
                            <a:t>（万元）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获利指数（每亩厂房创造的</a:t>
                          </a:r>
                          <a:r>
                            <a:rPr lang="en-US" altLang="zh-CN" sz="2400" dirty="0">
                              <a:solidFill>
                                <a:schemeClr val="tx1"/>
                              </a:solidFill>
                            </a:rPr>
                            <a:t>NPV</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累计需要的厂房总面积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37084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37084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36</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37084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rgbClr val="FF0000"/>
                              </a:solidFill>
                            </a:rPr>
                            <a:t>190</a:t>
                          </a:r>
                          <a:endParaRPr lang="zh-CN" altLang="en-US" sz="2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37084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37084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290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37084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17.78</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Choice>
        <mc:Fallback xmlns="">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2683736471"/>
                  </p:ext>
                </p:extLst>
              </p:nvPr>
            </p:nvGraphicFramePr>
            <p:xfrm>
              <a:off x="156000" y="1569720"/>
              <a:ext cx="11880000" cy="402336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gridCol w="2520000">
                      <a:extLst>
                        <a:ext uri="{9D8B030D-6E8A-4147-A177-3AD203B41FA5}">
                          <a16:colId xmlns:a16="http://schemas.microsoft.com/office/drawing/2014/main" val="1749385556"/>
                        </a:ext>
                      </a:extLst>
                    </a:gridCol>
                    <a:gridCol w="2520000">
                      <a:extLst>
                        <a:ext uri="{9D8B030D-6E8A-4147-A177-3AD203B41FA5}">
                          <a16:colId xmlns:a16="http://schemas.microsoft.com/office/drawing/2014/main" val="4104777103"/>
                        </a:ext>
                      </a:extLst>
                    </a:gridCol>
                  </a:tblGrid>
                  <a:tr h="82296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6761" t="-4444" r="-383380" b="-406667"/>
                          </a:stretch>
                        </a:blip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获利指数（每亩厂房创造的</a:t>
                          </a:r>
                          <a:r>
                            <a:rPr lang="en-US" altLang="zh-CN" sz="2400" dirty="0">
                              <a:solidFill>
                                <a:schemeClr val="tx1"/>
                              </a:solidFill>
                            </a:rPr>
                            <a:t>NPV</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累计需要的厂房总面积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45720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45720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45720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36</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45720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rgbClr val="FF0000"/>
                              </a:solidFill>
                            </a:rPr>
                            <a:t>190</a:t>
                          </a:r>
                          <a:endParaRPr lang="zh-CN" altLang="en-US" sz="2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45720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45720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290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45720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17.78</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Fallback>
      </mc:AlternateContent>
    </p:spTree>
    <p:extLst>
      <p:ext uri="{BB962C8B-B14F-4D97-AF65-F5344CB8AC3E}">
        <p14:creationId xmlns:p14="http://schemas.microsoft.com/office/powerpoint/2010/main" val="3478322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AF5FAA-C979-EEE4-0568-9ED30ADEBFB0}"/>
                  </a:ext>
                </a:extLst>
              </p:cNvPr>
              <p:cNvSpPr txBox="1"/>
              <p:nvPr/>
            </p:nvSpPr>
            <p:spPr>
              <a:xfrm>
                <a:off x="197223" y="876559"/>
                <a:ext cx="11797553" cy="3539430"/>
              </a:xfrm>
              <a:prstGeom prst="rect">
                <a:avLst/>
              </a:prstGeom>
              <a:noFill/>
            </p:spPr>
            <p:txBody>
              <a:bodyPr wrap="square" rtlCol="0">
                <a:spAutoFit/>
              </a:bodyPr>
              <a:lstStyle/>
              <a:p>
                <a:r>
                  <a:rPr lang="zh-CN" altLang="en-US" sz="2800" dirty="0"/>
                  <a:t>答案：</a:t>
                </a:r>
                <a:endParaRPr lang="en-US" altLang="zh-CN" sz="2800" dirty="0"/>
              </a:p>
              <a:p>
                <a:r>
                  <a:rPr lang="zh-CN" altLang="en-US" sz="2800" dirty="0"/>
                  <a:t>我们可以分别计算出</a:t>
                </a:r>
                <a:r>
                  <a:rPr lang="en-US" altLang="zh-CN" sz="2800" dirty="0"/>
                  <a:t>A~G</a:t>
                </a:r>
                <a:r>
                  <a:rPr lang="zh-CN" altLang="en-US" sz="2800" dirty="0"/>
                  <a:t>这</a:t>
                </a:r>
                <a:r>
                  <a:rPr lang="en-US" altLang="zh-CN" sz="2800" dirty="0"/>
                  <a:t>7</a:t>
                </a:r>
                <a:r>
                  <a:rPr lang="zh-CN" altLang="en-US" sz="2800" dirty="0"/>
                  <a:t>个项目的获利指数，并基于获利指数对项目进行排序得到上表。不难发现根据获利指数原则我们应该选择</a:t>
                </a:r>
                <a:r>
                  <a:rPr lang="en-US" altLang="zh-CN" sz="2800" dirty="0"/>
                  <a:t>B</a:t>
                </a:r>
                <a:r>
                  <a:rPr lang="zh-CN" altLang="en-US" sz="2800" dirty="0"/>
                  <a:t>、</a:t>
                </a:r>
                <a:r>
                  <a:rPr lang="en-US" altLang="zh-CN" sz="2800" dirty="0"/>
                  <a:t>G</a:t>
                </a:r>
                <a:r>
                  <a:rPr lang="zh-CN" altLang="en-US" sz="2800" dirty="0"/>
                  <a:t>、</a:t>
                </a:r>
                <a:r>
                  <a:rPr lang="en-US" altLang="zh-CN" sz="2800" dirty="0"/>
                  <a:t>A</a:t>
                </a:r>
                <a:r>
                  <a:rPr lang="zh-CN" altLang="en-US" sz="2800" dirty="0"/>
                  <a:t>、</a:t>
                </a:r>
                <a:r>
                  <a:rPr lang="en-US" altLang="zh-CN" sz="2800" dirty="0"/>
                  <a:t>F</a:t>
                </a:r>
                <a:r>
                  <a:rPr lang="zh-CN" altLang="en-US" sz="2800" dirty="0"/>
                  <a:t>四个项目，</a:t>
                </a:r>
                <a14:m>
                  <m:oMath xmlns:m="http://schemas.openxmlformats.org/officeDocument/2006/math">
                    <m:r>
                      <a:rPr lang="zh-CN" altLang="en-US" sz="2800" i="1" dirty="0">
                        <a:latin typeface="Cambria Math" panose="02040503050406030204" pitchFamily="18" charset="0"/>
                      </a:rPr>
                      <m:t>总</m:t>
                    </m:r>
                    <m:r>
                      <a:rPr lang="en-US" altLang="zh-CN" sz="2800" i="1" smtClean="0">
                        <a:latin typeface="Cambria Math" panose="02040503050406030204" pitchFamily="18" charset="0"/>
                        <a:ea typeface="Cambria Math" panose="02040503050406030204" pitchFamily="18" charset="0"/>
                      </a:rPr>
                      <m:t>𝑁</m:t>
                    </m:r>
                    <m:r>
                      <a:rPr lang="en-US" altLang="zh-CN" sz="2800" b="0" i="1" smtClean="0">
                        <a:latin typeface="Cambria Math" panose="02040503050406030204" pitchFamily="18" charset="0"/>
                        <a:ea typeface="Cambria Math" panose="02040503050406030204" pitchFamily="18" charset="0"/>
                      </a:rPr>
                      <m:t>𝑃𝑉</m:t>
                    </m:r>
                    <m:r>
                      <a:rPr lang="en-US" altLang="zh-CN" sz="2800" b="0" i="0" smtClean="0">
                        <a:latin typeface="Cambria Math" panose="02040503050406030204" pitchFamily="18" charset="0"/>
                        <a:ea typeface="Cambria Math" panose="02040503050406030204" pitchFamily="18" charset="0"/>
                      </a:rPr>
                      <m:t>=</m:t>
                    </m:r>
                    <m:r>
                      <m:rPr>
                        <m:nor/>
                      </m:rPr>
                      <a:rPr lang="en-US" altLang="zh-CN" sz="2800" dirty="0" smtClean="0">
                        <a:latin typeface="Cambria Math" panose="02040503050406030204" pitchFamily="18" charset="0"/>
                        <a:ea typeface="Cambria Math" panose="02040503050406030204" pitchFamily="18" charset="0"/>
                      </a:rPr>
                      <m:t>2500</m:t>
                    </m:r>
                    <m:r>
                      <m:rPr>
                        <m:nor/>
                      </m:rPr>
                      <a:rPr lang="en-US" altLang="zh-CN" sz="2800" b="0" i="0" dirty="0" smtClean="0">
                        <a:latin typeface="Cambria Math" panose="02040503050406030204" pitchFamily="18" charset="0"/>
                        <a:ea typeface="Cambria Math" panose="02040503050406030204" pitchFamily="18" charset="0"/>
                      </a:rPr>
                      <m:t>+1200+1800+2100=7600</m:t>
                    </m:r>
                  </m:oMath>
                </a14:m>
                <a:r>
                  <a:rPr lang="zh-CN" altLang="en-US" sz="2800" dirty="0"/>
                  <a:t>万元。然而这样选择</a:t>
                </a:r>
                <a:r>
                  <a:rPr lang="zh-CN" altLang="en-US" sz="2800" dirty="0">
                    <a:solidFill>
                      <a:srgbClr val="FF0000"/>
                    </a:solidFill>
                  </a:rPr>
                  <a:t>不满足完全利用所提供的厂房资源</a:t>
                </a:r>
                <a:r>
                  <a:rPr lang="zh-CN" altLang="en-US" sz="2800" dirty="0"/>
                  <a:t>这个前提条件，因此可能并不正确。</a:t>
                </a:r>
              </a:p>
              <a:p>
                <a:r>
                  <a:rPr lang="zh-CN" altLang="en-US" sz="2800" dirty="0"/>
                  <a:t>经分析知不可能同时选择</a:t>
                </a:r>
                <a:r>
                  <a:rPr lang="en-US" altLang="zh-CN" sz="2800" dirty="0"/>
                  <a:t>5</a:t>
                </a:r>
                <a:r>
                  <a:rPr lang="zh-CN" altLang="en-US" sz="2800" dirty="0"/>
                  <a:t>个项目，最多只能选择</a:t>
                </a:r>
                <a:r>
                  <a:rPr lang="en-US" altLang="zh-CN" sz="2800" dirty="0"/>
                  <a:t>4</a:t>
                </a:r>
                <a:r>
                  <a:rPr lang="zh-CN" altLang="en-US" sz="2800" dirty="0"/>
                  <a:t>各项目，因此选择</a:t>
                </a:r>
                <a:r>
                  <a:rPr lang="en-US" altLang="zh-CN" sz="2800" dirty="0"/>
                  <a:t>B</a:t>
                </a:r>
                <a:r>
                  <a:rPr lang="zh-CN" altLang="en-US" sz="2800" dirty="0"/>
                  <a:t>、</a:t>
                </a:r>
                <a:r>
                  <a:rPr lang="en-US" altLang="zh-CN" sz="2800" dirty="0"/>
                  <a:t>A</a:t>
                </a:r>
                <a:r>
                  <a:rPr lang="zh-CN" altLang="en-US" sz="2800" dirty="0"/>
                  <a:t>、</a:t>
                </a:r>
                <a:r>
                  <a:rPr lang="en-US" altLang="zh-CN" sz="2800" dirty="0"/>
                  <a:t>F</a:t>
                </a:r>
                <a:r>
                  <a:rPr lang="zh-CN" altLang="en-US" sz="2800" dirty="0"/>
                  <a:t>、</a:t>
                </a:r>
                <a:r>
                  <a:rPr lang="en-US" altLang="zh-CN" sz="2800" dirty="0"/>
                  <a:t>D</a:t>
                </a:r>
                <a:r>
                  <a:rPr lang="zh-CN" altLang="en-US" sz="2800" dirty="0"/>
                  <a:t>四个项目，</a:t>
                </a:r>
                <a14:m>
                  <m:oMath xmlns:m="http://schemas.openxmlformats.org/officeDocument/2006/math">
                    <m:r>
                      <a:rPr lang="zh-CN" altLang="en-US" sz="2800" i="1" dirty="0" smtClean="0">
                        <a:latin typeface="Cambria Math" panose="02040503050406030204" pitchFamily="18" charset="0"/>
                      </a:rPr>
                      <m:t>总</m:t>
                    </m:r>
                    <m:r>
                      <a:rPr lang="en-US" altLang="zh-CN" sz="2800" i="1" smtClean="0">
                        <a:latin typeface="Cambria Math" panose="02040503050406030204" pitchFamily="18" charset="0"/>
                      </a:rPr>
                      <m:t>𝑁</m:t>
                    </m:r>
                    <m:r>
                      <a:rPr lang="en-US" altLang="zh-CN" sz="2800" b="0" i="1" smtClean="0">
                        <a:latin typeface="Cambria Math" panose="02040503050406030204" pitchFamily="18" charset="0"/>
                      </a:rPr>
                      <m:t>𝑃𝑉</m:t>
                    </m:r>
                    <m:r>
                      <a:rPr lang="en-US" altLang="zh-CN" sz="2800" b="0" i="0" smtClean="0">
                        <a:latin typeface="Cambria Math" panose="02040503050406030204" pitchFamily="18" charset="0"/>
                      </a:rPr>
                      <m:t>=2500+1800+2100+1400=7800</m:t>
                    </m:r>
                  </m:oMath>
                </a14:m>
                <a:r>
                  <a:rPr lang="zh-CN" altLang="en-US" sz="2800" dirty="0"/>
                  <a:t>万元＞</a:t>
                </a:r>
                <a14:m>
                  <m:oMath xmlns:m="http://schemas.openxmlformats.org/officeDocument/2006/math">
                    <m:r>
                      <m:rPr>
                        <m:nor/>
                      </m:rPr>
                      <a:rPr lang="en-US" altLang="zh-CN" sz="2800" dirty="0">
                        <a:latin typeface="Cambria Math" panose="02040503050406030204" pitchFamily="18" charset="0"/>
                        <a:ea typeface="Cambria Math" panose="02040503050406030204" pitchFamily="18" charset="0"/>
                      </a:rPr>
                      <m:t>7600</m:t>
                    </m:r>
                  </m:oMath>
                </a14:m>
                <a:r>
                  <a:rPr lang="zh-CN" altLang="en-US" sz="2800" dirty="0"/>
                  <a:t>万元，故甲公司应该投资于</a:t>
                </a:r>
                <a:r>
                  <a:rPr lang="en-US" altLang="zh-CN" sz="2800" dirty="0"/>
                  <a:t>B</a:t>
                </a:r>
                <a:r>
                  <a:rPr lang="zh-CN" altLang="en-US" sz="2800" dirty="0"/>
                  <a:t>、</a:t>
                </a:r>
                <a:r>
                  <a:rPr lang="en-US" altLang="zh-CN" sz="2800" dirty="0"/>
                  <a:t>A</a:t>
                </a:r>
                <a:r>
                  <a:rPr lang="zh-CN" altLang="en-US" sz="2800" dirty="0"/>
                  <a:t>、</a:t>
                </a:r>
                <a:r>
                  <a:rPr lang="en-US" altLang="zh-CN" sz="2800" dirty="0"/>
                  <a:t>F</a:t>
                </a:r>
                <a:r>
                  <a:rPr lang="zh-CN" altLang="en-US" sz="2800" dirty="0"/>
                  <a:t>、</a:t>
                </a:r>
                <a:r>
                  <a:rPr lang="en-US" altLang="zh-CN" sz="2800" dirty="0"/>
                  <a:t>D</a:t>
                </a:r>
                <a:r>
                  <a:rPr lang="zh-CN" altLang="en-US" sz="2800" dirty="0"/>
                  <a:t>四个项目</a:t>
                </a:r>
              </a:p>
            </p:txBody>
          </p:sp>
        </mc:Choice>
        <mc:Fallback xmlns="">
          <p:sp>
            <p:nvSpPr>
              <p:cNvPr id="2" name="文本框 1">
                <a:extLst>
                  <a:ext uri="{FF2B5EF4-FFF2-40B4-BE49-F238E27FC236}">
                    <a16:creationId xmlns:a16="http://schemas.microsoft.com/office/drawing/2014/main" id="{A8AF5FAA-C979-EEE4-0568-9ED30ADEBFB0}"/>
                  </a:ext>
                </a:extLst>
              </p:cNvPr>
              <p:cNvSpPr txBox="1">
                <a:spLocks noRot="1" noChangeAspect="1" noMove="1" noResize="1" noEditPoints="1" noAdjustHandles="1" noChangeArrowheads="1" noChangeShapeType="1" noTextEdit="1"/>
              </p:cNvSpPr>
              <p:nvPr/>
            </p:nvSpPr>
            <p:spPr>
              <a:xfrm>
                <a:off x="197223" y="876559"/>
                <a:ext cx="11797553" cy="3539430"/>
              </a:xfrm>
              <a:prstGeom prst="rect">
                <a:avLst/>
              </a:prstGeom>
              <a:blipFill>
                <a:blip r:embed="rId4"/>
                <a:stretch>
                  <a:fillRect l="-1033" t="-2069" r="-2789" b="-379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6900948-0B3B-67B0-E8DD-23798919E18A}"/>
              </a:ext>
            </a:extLst>
          </p:cNvPr>
          <p:cNvSpPr txBox="1"/>
          <p:nvPr/>
        </p:nvSpPr>
        <p:spPr>
          <a:xfrm>
            <a:off x="197222" y="4765724"/>
            <a:ext cx="11797553" cy="954107"/>
          </a:xfrm>
          <a:prstGeom prst="rect">
            <a:avLst/>
          </a:prstGeom>
          <a:noFill/>
        </p:spPr>
        <p:txBody>
          <a:bodyPr wrap="square" rtlCol="0">
            <a:spAutoFit/>
          </a:bodyPr>
          <a:lstStyle/>
          <a:p>
            <a:r>
              <a:rPr lang="zh-CN" altLang="en-US" sz="2800" dirty="0"/>
              <a:t>思考题：如果甲公司的厂房总面积只有</a:t>
            </a:r>
            <a:r>
              <a:rPr lang="en-US" altLang="zh-CN" sz="2800" b="1" dirty="0"/>
              <a:t>195</a:t>
            </a:r>
            <a:r>
              <a:rPr lang="zh-CN" altLang="en-US" sz="2800" dirty="0"/>
              <a:t>亩，请问此时甲公司应该怎么选择使得公司利益最大化？</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342AA7-637E-212B-83CA-A474639C21C3}"/>
                  </a:ext>
                </a:extLst>
              </p:cNvPr>
              <p:cNvSpPr txBox="1"/>
              <p:nvPr/>
            </p:nvSpPr>
            <p:spPr>
              <a:xfrm>
                <a:off x="197222" y="5719831"/>
                <a:ext cx="11797553" cy="523220"/>
              </a:xfrm>
              <a:prstGeom prst="rect">
                <a:avLst/>
              </a:prstGeom>
              <a:noFill/>
            </p:spPr>
            <p:txBody>
              <a:bodyPr wrap="square" rtlCol="0">
                <a:spAutoFit/>
              </a:bodyPr>
              <a:lstStyle/>
              <a:p>
                <a:r>
                  <a:rPr lang="zh-CN" altLang="en-US" sz="2800" dirty="0"/>
                  <a:t>答案：应该选择</a:t>
                </a:r>
                <a:r>
                  <a:rPr lang="en-US" altLang="zh-CN" sz="2800" dirty="0"/>
                  <a:t>B</a:t>
                </a:r>
                <a:r>
                  <a:rPr lang="zh-CN" altLang="en-US" sz="2800" dirty="0"/>
                  <a:t>、</a:t>
                </a:r>
                <a:r>
                  <a:rPr lang="en-US" altLang="zh-CN" sz="2800" dirty="0"/>
                  <a:t>G</a:t>
                </a:r>
                <a:r>
                  <a:rPr lang="zh-CN" altLang="en-US" sz="2800" dirty="0"/>
                  <a:t>、</a:t>
                </a:r>
                <a:r>
                  <a:rPr lang="en-US" altLang="zh-CN" sz="2800" dirty="0"/>
                  <a:t>A</a:t>
                </a:r>
                <a:r>
                  <a:rPr lang="zh-CN" altLang="en-US" sz="2800" dirty="0"/>
                  <a:t>、</a:t>
                </a:r>
                <a:r>
                  <a:rPr lang="en-US" altLang="zh-CN" sz="2800" dirty="0"/>
                  <a:t>F</a:t>
                </a:r>
                <a:r>
                  <a:rPr lang="zh-CN" altLang="en-US" sz="2800" dirty="0"/>
                  <a:t>四个项</a:t>
                </a:r>
                <a:r>
                  <a:rPr lang="zh-CN" altLang="en-US" sz="2800" i="0" dirty="0">
                    <a:latin typeface="+mj-lt"/>
                  </a:rPr>
                  <a:t>目，</a:t>
                </a:r>
                <a14:m>
                  <m:oMath xmlns:m="http://schemas.openxmlformats.org/officeDocument/2006/math">
                    <m:r>
                      <a:rPr lang="zh-CN" altLang="en-US" sz="2800" i="1" dirty="0">
                        <a:latin typeface="Cambria Math" panose="02040503050406030204" pitchFamily="18" charset="0"/>
                      </a:rPr>
                      <m:t>总</m:t>
                    </m:r>
                    <m:r>
                      <a:rPr lang="en-US" altLang="zh-CN" sz="2800" i="1" smtClean="0">
                        <a:latin typeface="Cambria Math" panose="02040503050406030204" pitchFamily="18" charset="0"/>
                      </a:rPr>
                      <m:t>𝑁</m:t>
                    </m:r>
                    <m:r>
                      <a:rPr lang="en-US" altLang="zh-CN" sz="2800" b="0" i="1" smtClean="0">
                        <a:latin typeface="Cambria Math" panose="02040503050406030204" pitchFamily="18" charset="0"/>
                      </a:rPr>
                      <m:t>𝑃𝑉</m:t>
                    </m:r>
                    <m:r>
                      <m:rPr>
                        <m:nor/>
                      </m:rPr>
                      <a:rPr lang="en-US" altLang="zh-CN" sz="2800" dirty="0"/>
                      <m:t>=7600</m:t>
                    </m:r>
                  </m:oMath>
                </a14:m>
                <a:r>
                  <a:rPr lang="zh-CN" altLang="en-US" sz="2800" dirty="0"/>
                  <a:t>万元。</a:t>
                </a:r>
              </a:p>
            </p:txBody>
          </p:sp>
        </mc:Choice>
        <mc:Fallback xmlns="">
          <p:sp>
            <p:nvSpPr>
              <p:cNvPr id="7" name="文本框 6">
                <a:extLst>
                  <a:ext uri="{FF2B5EF4-FFF2-40B4-BE49-F238E27FC236}">
                    <a16:creationId xmlns:a16="http://schemas.microsoft.com/office/drawing/2014/main" id="{A8342AA7-637E-212B-83CA-A474639C21C3}"/>
                  </a:ext>
                </a:extLst>
              </p:cNvPr>
              <p:cNvSpPr txBox="1">
                <a:spLocks noRot="1" noChangeAspect="1" noMove="1" noResize="1" noEditPoints="1" noAdjustHandles="1" noChangeArrowheads="1" noChangeShapeType="1" noTextEdit="1"/>
              </p:cNvSpPr>
              <p:nvPr/>
            </p:nvSpPr>
            <p:spPr>
              <a:xfrm>
                <a:off x="197222" y="5719831"/>
                <a:ext cx="11797553" cy="523220"/>
              </a:xfrm>
              <a:prstGeom prst="rect">
                <a:avLst/>
              </a:prstGeom>
              <a:blipFill>
                <a:blip r:embed="rId5"/>
                <a:stretch>
                  <a:fillRect l="-1033"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38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30225" y="3930223"/>
            <a:ext cx="5731551"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资本预算的基本原理</a:t>
            </a:r>
          </a:p>
        </p:txBody>
      </p:sp>
    </p:spTree>
    <p:extLst>
      <p:ext uri="{BB962C8B-B14F-4D97-AF65-F5344CB8AC3E}">
        <p14:creationId xmlns:p14="http://schemas.microsoft.com/office/powerpoint/2010/main" val="33375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79"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无杠杆净收益</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03B9FE-2D33-3E89-0902-928EADF7A78E}"/>
                  </a:ext>
                </a:extLst>
              </p:cNvPr>
              <p:cNvSpPr txBox="1"/>
              <p:nvPr/>
            </p:nvSpPr>
            <p:spPr>
              <a:xfrm>
                <a:off x="1182649" y="2956916"/>
                <a:ext cx="9826702" cy="9441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无杠杆净收益</m:t>
                      </m:r>
                      <m:r>
                        <a:rPr lang="en-US" altLang="zh-CN" sz="2800" b="0" i="1" dirty="0" smtClean="0">
                          <a:latin typeface="Cambria Math" panose="02040503050406030204" pitchFamily="18" charset="0"/>
                        </a:rPr>
                        <m:t>/</m:t>
                      </m:r>
                      <m:r>
                        <a:rPr lang="zh-CN" altLang="en-US" sz="2800" i="1" dirty="0">
                          <a:latin typeface="Cambria Math" panose="02040503050406030204" pitchFamily="18" charset="0"/>
                        </a:rPr>
                        <m:t>税后</m:t>
                      </m:r>
                      <m:r>
                        <a:rPr lang="zh-CN" altLang="en-US" sz="2800" i="1" dirty="0" smtClean="0">
                          <a:latin typeface="Cambria Math" panose="02040503050406030204" pitchFamily="18" charset="0"/>
                        </a:rPr>
                        <m:t>净营业利润</m:t>
                      </m:r>
                      <m:r>
                        <a:rPr lang="zh-CN" altLang="en-US" sz="2800" i="1" dirty="0">
                          <a:latin typeface="Cambria Math" panose="02040503050406030204" pitchFamily="18" charset="0"/>
                        </a:rPr>
                        <m:t>（</m:t>
                      </m:r>
                      <m:r>
                        <a:rPr lang="en-US" altLang="zh-CN" sz="2800" b="0" i="1" dirty="0" smtClean="0">
                          <a:latin typeface="Cambria Math" panose="02040503050406030204" pitchFamily="18" charset="0"/>
                        </a:rPr>
                        <m:t>𝑁𝑂𝑃𝐴𝑇</m:t>
                      </m:r>
                      <m:r>
                        <a:rPr lang="zh-CN" altLang="en-US" sz="2800" i="1" dirty="0">
                          <a:latin typeface="Cambria Math" panose="02040503050406030204" pitchFamily="18" charset="0"/>
                        </a:rPr>
                        <m:t>）</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𝐸𝐵𝐼𝑇</m:t>
                      </m:r>
                      <m:r>
                        <a:rPr lang="en-US" altLang="zh-CN" sz="2800" b="0" i="1" dirty="0" smtClean="0">
                          <a:latin typeface="Cambria Math" panose="02040503050406030204" pitchFamily="18" charset="0"/>
                          <a:ea typeface="Cambria Math" panose="02040503050406030204" pitchFamily="18" charset="0"/>
                        </a:rPr>
                        <m:t>×</m:t>
                      </m:r>
                      <m:d>
                        <m:dPr>
                          <m:ctrlPr>
                            <a:rPr lang="en-US" altLang="zh-CN" sz="2800" b="0" i="1" dirty="0" smtClean="0">
                              <a:latin typeface="Cambria Math" panose="02040503050406030204" pitchFamily="18" charset="0"/>
                              <a:ea typeface="Cambria Math" panose="02040503050406030204" pitchFamily="18" charset="0"/>
                            </a:rPr>
                          </m:ctrlPr>
                        </m:dPr>
                        <m:e>
                          <m:r>
                            <a:rPr lang="en-US" altLang="zh-CN" sz="2800" b="0" i="1" dirty="0" smtClean="0">
                              <a:latin typeface="Cambria Math" panose="02040503050406030204" pitchFamily="18" charset="0"/>
                              <a:ea typeface="Cambria Math" panose="02040503050406030204" pitchFamily="18" charset="0"/>
                            </a:rPr>
                            <m:t>1−</m:t>
                          </m:r>
                          <m:sSub>
                            <m:sSubPr>
                              <m:ctrlPr>
                                <a:rPr lang="en-US" altLang="zh-CN" sz="2800" b="0" i="1" dirty="0" smtClean="0">
                                  <a:latin typeface="Cambria Math" panose="02040503050406030204" pitchFamily="18" charset="0"/>
                                  <a:ea typeface="Cambria Math" panose="02040503050406030204" pitchFamily="18" charset="0"/>
                                </a:rPr>
                              </m:ctrlPr>
                            </m:sSubPr>
                            <m:e>
                              <m:r>
                                <a:rPr lang="zh-CN" altLang="en-US" sz="2800" b="0" i="1" dirty="0" smtClean="0">
                                  <a:latin typeface="Cambria Math" panose="02040503050406030204" pitchFamily="18" charset="0"/>
                                  <a:ea typeface="Cambria Math" panose="02040503050406030204" pitchFamily="18" charset="0"/>
                                </a:rPr>
                                <m:t>𝜏</m:t>
                              </m:r>
                            </m:e>
                            <m:sub>
                              <m:r>
                                <a:rPr lang="en-US" altLang="zh-CN" sz="2800" b="0" i="1" dirty="0" smtClean="0">
                                  <a:latin typeface="Cambria Math" panose="02040503050406030204" pitchFamily="18" charset="0"/>
                                  <a:ea typeface="Cambria Math" panose="02040503050406030204" pitchFamily="18" charset="0"/>
                                </a:rPr>
                                <m:t>𝑐</m:t>
                              </m:r>
                            </m:sub>
                          </m:sSub>
                        </m:e>
                      </m:d>
                      <m:r>
                        <a:rPr lang="en-US" altLang="zh-CN" sz="2800" b="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销售收入</m:t>
                      </m:r>
                      <m:r>
                        <a:rPr lang="en-US" altLang="zh-CN" sz="2800" b="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付现成本</m:t>
                      </m:r>
                      <m:r>
                        <a:rPr lang="en-US" altLang="zh-CN" sz="2800" b="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折旧</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i="1"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a:rPr lang="zh-CN" altLang="en-US" sz="2800" i="1" dirty="0">
                                  <a:latin typeface="Cambria Math" panose="02040503050406030204" pitchFamily="18" charset="0"/>
                                  <a:ea typeface="Cambria Math" panose="02040503050406030204" pitchFamily="18" charset="0"/>
                                </a:rPr>
                                <m:t>𝜏</m:t>
                              </m:r>
                            </m:e>
                            <m:sub>
                              <m:r>
                                <a:rPr lang="en-US" altLang="zh-CN" sz="2800" i="1" dirty="0">
                                  <a:latin typeface="Cambria Math" panose="02040503050406030204" pitchFamily="18" charset="0"/>
                                  <a:ea typeface="Cambria Math" panose="02040503050406030204" pitchFamily="18" charset="0"/>
                                </a:rPr>
                                <m:t>𝑐</m:t>
                              </m:r>
                            </m:sub>
                          </m:sSub>
                        </m:e>
                      </m:d>
                    </m:oMath>
                  </m:oMathPara>
                </a14:m>
                <a:endParaRPr lang="zh-CN" altLang="en-US" sz="2800" dirty="0"/>
              </a:p>
            </p:txBody>
          </p:sp>
        </mc:Choice>
        <mc:Fallback xmlns="">
          <p:sp>
            <p:nvSpPr>
              <p:cNvPr id="2" name="文本框 1">
                <a:extLst>
                  <a:ext uri="{FF2B5EF4-FFF2-40B4-BE49-F238E27FC236}">
                    <a16:creationId xmlns:a16="http://schemas.microsoft.com/office/drawing/2014/main" id="{F303B9FE-2D33-3E89-0902-928EADF7A78E}"/>
                  </a:ext>
                </a:extLst>
              </p:cNvPr>
              <p:cNvSpPr txBox="1">
                <a:spLocks noRot="1" noChangeAspect="1" noMove="1" noResize="1" noEditPoints="1" noAdjustHandles="1" noChangeArrowheads="1" noChangeShapeType="1" noTextEdit="1"/>
              </p:cNvSpPr>
              <p:nvPr/>
            </p:nvSpPr>
            <p:spPr>
              <a:xfrm>
                <a:off x="1182649" y="2956916"/>
                <a:ext cx="9826702" cy="94416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64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9"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增量收益的间接影响</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7" name="组合 6">
            <a:extLst>
              <a:ext uri="{FF2B5EF4-FFF2-40B4-BE49-F238E27FC236}">
                <a16:creationId xmlns:a16="http://schemas.microsoft.com/office/drawing/2014/main" id="{9B710E66-FC3B-1AD3-E7AD-5DE48BE258B8}"/>
              </a:ext>
            </a:extLst>
          </p:cNvPr>
          <p:cNvGrpSpPr/>
          <p:nvPr/>
        </p:nvGrpSpPr>
        <p:grpSpPr>
          <a:xfrm>
            <a:off x="98612" y="1278191"/>
            <a:ext cx="11985810" cy="3742130"/>
            <a:chOff x="98612" y="1665801"/>
            <a:chExt cx="11985810" cy="3742130"/>
          </a:xfrm>
        </p:grpSpPr>
        <p:sp>
          <p:nvSpPr>
            <p:cNvPr id="2" name="文本框 1">
              <a:extLst>
                <a:ext uri="{FF2B5EF4-FFF2-40B4-BE49-F238E27FC236}">
                  <a16:creationId xmlns:a16="http://schemas.microsoft.com/office/drawing/2014/main" id="{30392073-153C-0FA4-9C68-9B822E779B1F}"/>
                </a:ext>
              </a:extLst>
            </p:cNvPr>
            <p:cNvSpPr txBox="1"/>
            <p:nvPr/>
          </p:nvSpPr>
          <p:spPr>
            <a:xfrm>
              <a:off x="98612" y="3059813"/>
              <a:ext cx="4134465" cy="523220"/>
            </a:xfrm>
            <a:prstGeom prst="rect">
              <a:avLst/>
            </a:prstGeom>
            <a:noFill/>
          </p:spPr>
          <p:txBody>
            <a:bodyPr wrap="none" rtlCol="0">
              <a:spAutoFit/>
            </a:bodyPr>
            <a:lstStyle/>
            <a:p>
              <a:pPr algn="l"/>
              <a:r>
                <a:rPr lang="zh-CN" altLang="en-US" sz="2800" dirty="0"/>
                <a:t>增量收益的间接影响因素</a:t>
              </a:r>
            </a:p>
          </p:txBody>
        </p:sp>
        <p:sp>
          <p:nvSpPr>
            <p:cNvPr id="3" name="左大括号 2">
              <a:extLst>
                <a:ext uri="{FF2B5EF4-FFF2-40B4-BE49-F238E27FC236}">
                  <a16:creationId xmlns:a16="http://schemas.microsoft.com/office/drawing/2014/main" id="{20C95C48-FD1B-7D3C-CBB6-142070BE2824}"/>
                </a:ext>
              </a:extLst>
            </p:cNvPr>
            <p:cNvSpPr/>
            <p:nvPr/>
          </p:nvSpPr>
          <p:spPr>
            <a:xfrm>
              <a:off x="4184638" y="1927411"/>
              <a:ext cx="240311" cy="2788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D95A898-6E23-D1F6-CF8A-05109BE5BF2B}"/>
                </a:ext>
              </a:extLst>
            </p:cNvPr>
            <p:cNvSpPr txBox="1"/>
            <p:nvPr/>
          </p:nvSpPr>
          <p:spPr>
            <a:xfrm>
              <a:off x="4424949" y="1665801"/>
              <a:ext cx="3416320" cy="523220"/>
            </a:xfrm>
            <a:prstGeom prst="rect">
              <a:avLst/>
            </a:prstGeom>
            <a:noFill/>
          </p:spPr>
          <p:txBody>
            <a:bodyPr wrap="none" rtlCol="0">
              <a:spAutoFit/>
            </a:bodyPr>
            <a:lstStyle/>
            <a:p>
              <a:pPr algn="l"/>
              <a:r>
                <a:rPr lang="zh-CN" altLang="en-US" sz="2800" dirty="0"/>
                <a:t>使用资源的</a:t>
              </a:r>
              <a:r>
                <a:rPr lang="zh-CN" altLang="en-US" sz="2800" dirty="0">
                  <a:solidFill>
                    <a:srgbClr val="FF0000"/>
                  </a:solidFill>
                </a:rPr>
                <a:t>机会成本</a:t>
              </a:r>
            </a:p>
          </p:txBody>
        </p:sp>
        <p:sp>
          <p:nvSpPr>
            <p:cNvPr id="5" name="文本框 4">
              <a:extLst>
                <a:ext uri="{FF2B5EF4-FFF2-40B4-BE49-F238E27FC236}">
                  <a16:creationId xmlns:a16="http://schemas.microsoft.com/office/drawing/2014/main" id="{3B5568FE-B6BD-DFEF-7BCE-041BB3ED841A}"/>
                </a:ext>
              </a:extLst>
            </p:cNvPr>
            <p:cNvSpPr txBox="1"/>
            <p:nvPr/>
          </p:nvSpPr>
          <p:spPr>
            <a:xfrm>
              <a:off x="4424949" y="4022936"/>
              <a:ext cx="7659473" cy="1384995"/>
            </a:xfrm>
            <a:prstGeom prst="rect">
              <a:avLst/>
            </a:prstGeom>
            <a:noFill/>
          </p:spPr>
          <p:txBody>
            <a:bodyPr wrap="square" rtlCol="0">
              <a:spAutoFit/>
            </a:bodyPr>
            <a:lstStyle/>
            <a:p>
              <a:pPr algn="l"/>
              <a:r>
                <a:rPr lang="zh-CN" altLang="en-US" sz="2800" dirty="0"/>
                <a:t>项目的</a:t>
              </a:r>
              <a:r>
                <a:rPr lang="zh-CN" altLang="en-US" sz="2800" dirty="0">
                  <a:solidFill>
                    <a:srgbClr val="FF0000"/>
                  </a:solidFill>
                </a:rPr>
                <a:t>外部性</a:t>
              </a:r>
              <a:r>
                <a:rPr lang="zh-CN" altLang="en-US" sz="2800" dirty="0"/>
                <a:t>：项目带来的可能增加或减少公司其他经营活动利润的间接效应，如</a:t>
              </a:r>
              <a:r>
                <a:rPr lang="zh-CN" altLang="en-US" sz="2800" dirty="0">
                  <a:solidFill>
                    <a:srgbClr val="FF0000"/>
                  </a:solidFill>
                </a:rPr>
                <a:t>侵蚀效应、协同效应</a:t>
              </a:r>
              <a:r>
                <a:rPr lang="zh-CN" altLang="en-US" sz="2800" dirty="0"/>
                <a:t>。</a:t>
              </a:r>
            </a:p>
          </p:txBody>
        </p:sp>
      </p:grpSp>
      <p:sp>
        <p:nvSpPr>
          <p:cNvPr id="6" name="文本框 5">
            <a:extLst>
              <a:ext uri="{FF2B5EF4-FFF2-40B4-BE49-F238E27FC236}">
                <a16:creationId xmlns:a16="http://schemas.microsoft.com/office/drawing/2014/main" id="{5E9ECCCE-BE20-5EE9-B8E7-9D4A44E73BA5}"/>
              </a:ext>
            </a:extLst>
          </p:cNvPr>
          <p:cNvSpPr txBox="1"/>
          <p:nvPr/>
        </p:nvSpPr>
        <p:spPr>
          <a:xfrm>
            <a:off x="103095" y="5155340"/>
            <a:ext cx="11985810" cy="954107"/>
          </a:xfrm>
          <a:prstGeom prst="rect">
            <a:avLst/>
          </a:prstGeom>
          <a:noFill/>
        </p:spPr>
        <p:txBody>
          <a:bodyPr wrap="square" rtlCol="0">
            <a:spAutoFit/>
          </a:bodyPr>
          <a:lstStyle/>
          <a:p>
            <a:pPr algn="l"/>
            <a:r>
              <a:rPr lang="zh-CN" altLang="en-US" sz="2800" dirty="0"/>
              <a:t>注：</a:t>
            </a:r>
            <a:r>
              <a:rPr lang="zh-CN" altLang="en-US" sz="2800" dirty="0">
                <a:solidFill>
                  <a:srgbClr val="FF0000"/>
                </a:solidFill>
              </a:rPr>
              <a:t>沉没成本</a:t>
            </a:r>
            <a:r>
              <a:rPr lang="zh-CN" altLang="en-US" sz="2800" dirty="0"/>
              <a:t>（固定间接费用、过去的研发支出、前期调研费用、不可避免的竞争效应）不应该影响增量收益，即</a:t>
            </a:r>
            <a:r>
              <a:rPr lang="zh-CN" altLang="en-US" sz="2800" dirty="0">
                <a:solidFill>
                  <a:srgbClr val="FF0000"/>
                </a:solidFill>
              </a:rPr>
              <a:t>不应该影响我们的投资决策</a:t>
            </a:r>
            <a:r>
              <a:rPr lang="zh-CN" altLang="en-US" sz="2800" dirty="0"/>
              <a:t>。</a:t>
            </a:r>
          </a:p>
        </p:txBody>
      </p:sp>
    </p:spTree>
    <p:extLst>
      <p:ext uri="{BB962C8B-B14F-4D97-AF65-F5344CB8AC3E}">
        <p14:creationId xmlns:p14="http://schemas.microsoft.com/office/powerpoint/2010/main" val="1660108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5"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净营运资本</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0FD580-C951-91C6-343E-CDC396161564}"/>
                  </a:ext>
                </a:extLst>
              </p:cNvPr>
              <p:cNvSpPr txBox="1"/>
              <p:nvPr/>
            </p:nvSpPr>
            <p:spPr>
              <a:xfrm>
                <a:off x="174812" y="2197894"/>
                <a:ext cx="11842376" cy="2462213"/>
              </a:xfrm>
              <a:prstGeom prst="rect">
                <a:avLst/>
              </a:prstGeom>
              <a:noFill/>
            </p:spPr>
            <p:txBody>
              <a:bodyPr wrap="square" rtlCol="0">
                <a:spAutoFit/>
              </a:bodyPr>
              <a:lstStyle/>
              <a:p>
                <a:pPr algn="l"/>
                <a14:m>
                  <m:oMath xmlns:m="http://schemas.openxmlformats.org/officeDocument/2006/math">
                    <m:r>
                      <a:rPr lang="zh-CN" altLang="en-US" sz="2800" i="1" dirty="0" smtClean="0">
                        <a:latin typeface="Cambria Math" panose="02040503050406030204" pitchFamily="18" charset="0"/>
                      </a:rPr>
                      <m:t>净营运资本</m:t>
                    </m:r>
                    <m:r>
                      <a:rPr lang="en-US" altLang="zh-CN" sz="2800" i="1" dirty="0" smtClean="0">
                        <a:latin typeface="Cambria Math" panose="02040503050406030204" pitchFamily="18" charset="0"/>
                      </a:rPr>
                      <m:t>𝑁𝑊𝐶</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流动资产</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流动负债</m:t>
                    </m:r>
                    <m:r>
                      <a:rPr lang="en-US" altLang="zh-CN" sz="2800" b="0" i="1" dirty="0" smtClean="0">
                        <a:latin typeface="Cambria Math" panose="02040503050406030204" pitchFamily="18" charset="0"/>
                      </a:rPr>
                      <m:t>=</m:t>
                    </m:r>
                  </m:oMath>
                </a14:m>
                <a:r>
                  <a:rPr lang="zh-CN" altLang="en-US" sz="2800" dirty="0"/>
                  <a:t>现金</a:t>
                </a:r>
                <a:r>
                  <a:rPr lang="en-US" altLang="zh-CN" sz="2800" dirty="0"/>
                  <a:t>+</a:t>
                </a:r>
                <a:r>
                  <a:rPr lang="zh-CN" altLang="en-US" sz="2800" dirty="0"/>
                  <a:t>存货</a:t>
                </a:r>
                <a:r>
                  <a:rPr lang="en-US" altLang="zh-CN" sz="2800" dirty="0"/>
                  <a:t>+</a:t>
                </a:r>
                <a:r>
                  <a:rPr lang="zh-CN" altLang="en-US" sz="2800" dirty="0"/>
                  <a:t>应收账款</a:t>
                </a:r>
                <a:r>
                  <a:rPr lang="en-US" altLang="zh-CN" sz="2800" dirty="0"/>
                  <a:t>-</a:t>
                </a:r>
                <a:r>
                  <a:rPr lang="zh-CN" altLang="en-US" sz="2800" dirty="0"/>
                  <a:t>应付账款</a:t>
                </a:r>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𝑡</m:t>
                      </m:r>
                      <m:r>
                        <a:rPr lang="zh-CN" altLang="en-US" sz="2800" i="1" dirty="0" smtClean="0">
                          <a:latin typeface="Cambria Math" panose="02040503050406030204" pitchFamily="18" charset="0"/>
                        </a:rPr>
                        <m:t>时刻净营运资本的增加量</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sSub>
                        <m:sSubPr>
                          <m:ctrlPr>
                            <a:rPr lang="en-US" altLang="zh-CN" sz="2800" i="1" dirty="0" smtClean="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b="0" i="1" dirty="0" smtClean="0">
                              <a:latin typeface="Cambria Math" panose="02040503050406030204" pitchFamily="18" charset="0"/>
                              <a:ea typeface="Cambria Math" panose="02040503050406030204" pitchFamily="18" charset="0"/>
                            </a:rPr>
                            <m:t>𝑡</m:t>
                          </m:r>
                        </m:sub>
                      </m:sSub>
                      <m:r>
                        <a:rPr lang="en-US" altLang="zh-CN" sz="2800" b="0" i="1" dirty="0" smtClean="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en-US" altLang="zh-CN" sz="2800" b="0" i="0" dirty="0" smtClean="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r>
                            <a:rPr lang="en-US" altLang="zh-CN" sz="2800" b="0" i="1" dirty="0" smtClean="0">
                              <a:latin typeface="Cambria Math" panose="02040503050406030204" pitchFamily="18" charset="0"/>
                              <a:ea typeface="Cambria Math" panose="02040503050406030204" pitchFamily="18" charset="0"/>
                            </a:rPr>
                            <m:t>−1</m:t>
                          </m:r>
                        </m:sub>
                      </m:sSub>
                    </m:oMath>
                  </m:oMathPara>
                </a14:m>
                <a:endParaRPr lang="en-US" altLang="zh-CN" sz="2800" dirty="0">
                  <a:ea typeface="Cambria Math" panose="02040503050406030204" pitchFamily="18" charset="0"/>
                </a:endParaRPr>
              </a:p>
              <a:p>
                <a:endParaRPr lang="en-US" altLang="zh-CN" sz="1400" dirty="0">
                  <a:ea typeface="Cambria Math" panose="02040503050406030204" pitchFamily="18" charset="0"/>
                </a:endParaRPr>
              </a:p>
              <a:p>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zh-CN" altLang="en-US" sz="2800" i="1" dirty="0">
                        <a:latin typeface="Cambria Math" panose="02040503050406030204" pitchFamily="18" charset="0"/>
                      </a:rPr>
                      <m:t>＞</m:t>
                    </m:r>
                    <m:r>
                      <a:rPr lang="en-US" altLang="zh-CN" sz="2800" i="1" dirty="0">
                        <a:latin typeface="Cambria Math" panose="02040503050406030204" pitchFamily="18" charset="0"/>
                      </a:rPr>
                      <m:t>0</m:t>
                    </m:r>
                  </m:oMath>
                </a14:m>
                <a:r>
                  <a:rPr lang="zh-CN" altLang="en-US" sz="2800" i="0" dirty="0">
                    <a:latin typeface="+mj-lt"/>
                  </a:rPr>
                  <a:t>（净营运资本增加），会减少公司可动用的现金，从而减少自由现金流；相反若</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en-US" altLang="zh-CN" sz="2800" b="0" i="1" dirty="0" smtClean="0">
                        <a:latin typeface="Cambria Math" panose="02040503050406030204" pitchFamily="18" charset="0"/>
                      </a:rPr>
                      <m:t>&lt;</m:t>
                    </m:r>
                    <m:r>
                      <a:rPr lang="en-US" altLang="zh-CN" sz="2800" i="1" dirty="0">
                        <a:latin typeface="Cambria Math" panose="02040503050406030204" pitchFamily="18" charset="0"/>
                      </a:rPr>
                      <m:t>0</m:t>
                    </m:r>
                  </m:oMath>
                </a14:m>
                <a:r>
                  <a:rPr lang="zh-CN" altLang="en-US" sz="2800" dirty="0"/>
                  <a:t>，会增大自由现金流。</a:t>
                </a:r>
              </a:p>
              <a:p>
                <a:endParaRPr lang="en-US" altLang="zh-CN" sz="1400" dirty="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D20FD580-C951-91C6-343E-CDC396161564}"/>
                  </a:ext>
                </a:extLst>
              </p:cNvPr>
              <p:cNvSpPr txBox="1">
                <a:spLocks noRot="1" noChangeAspect="1" noMove="1" noResize="1" noEditPoints="1" noAdjustHandles="1" noChangeArrowheads="1" noChangeShapeType="1" noTextEdit="1"/>
              </p:cNvSpPr>
              <p:nvPr/>
            </p:nvSpPr>
            <p:spPr>
              <a:xfrm>
                <a:off x="174812" y="2197894"/>
                <a:ext cx="11842376" cy="2462213"/>
              </a:xfrm>
              <a:prstGeom prst="rect">
                <a:avLst/>
              </a:prstGeom>
              <a:blipFill>
                <a:blip r:embed="rId4"/>
                <a:stretch>
                  <a:fillRect l="-1081" t="-2730" r="-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7529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9" name="组合 8">
            <a:extLst>
              <a:ext uri="{FF2B5EF4-FFF2-40B4-BE49-F238E27FC236}">
                <a16:creationId xmlns:a16="http://schemas.microsoft.com/office/drawing/2014/main" id="{E7857D48-4B59-DDD3-7C34-96CE47F2A32B}"/>
              </a:ext>
            </a:extLst>
          </p:cNvPr>
          <p:cNvGrpSpPr/>
          <p:nvPr/>
        </p:nvGrpSpPr>
        <p:grpSpPr>
          <a:xfrm>
            <a:off x="2180642" y="1608660"/>
            <a:ext cx="7830716" cy="3945480"/>
            <a:chOff x="2195945" y="1676400"/>
            <a:chExt cx="7830716" cy="3945480"/>
          </a:xfrm>
        </p:grpSpPr>
        <p:pic>
          <p:nvPicPr>
            <p:cNvPr id="4" name="图片 3">
              <a:extLst>
                <a:ext uri="{FF2B5EF4-FFF2-40B4-BE49-F238E27FC236}">
                  <a16:creationId xmlns:a16="http://schemas.microsoft.com/office/drawing/2014/main" id="{4AA02D34-7FBE-847C-8F58-D4B07A0708CB}"/>
                </a:ext>
              </a:extLst>
            </p:cNvPr>
            <p:cNvPicPr>
              <a:picLocks noChangeAspect="1"/>
            </p:cNvPicPr>
            <p:nvPr/>
          </p:nvPicPr>
          <p:blipFill>
            <a:blip r:embed="rId4"/>
            <a:stretch>
              <a:fillRect/>
            </a:stretch>
          </p:blipFill>
          <p:spPr>
            <a:xfrm>
              <a:off x="2195945" y="1676400"/>
              <a:ext cx="7830716" cy="3316941"/>
            </a:xfrm>
            <a:prstGeom prst="rect">
              <a:avLst/>
            </a:prstGeom>
          </p:spPr>
        </p:pic>
        <p:sp>
          <p:nvSpPr>
            <p:cNvPr id="5" name="文本框 4">
              <a:extLst>
                <a:ext uri="{FF2B5EF4-FFF2-40B4-BE49-F238E27FC236}">
                  <a16:creationId xmlns:a16="http://schemas.microsoft.com/office/drawing/2014/main" id="{3ED90FFF-6581-380A-3474-26800B99ED38}"/>
                </a:ext>
              </a:extLst>
            </p:cNvPr>
            <p:cNvSpPr txBox="1"/>
            <p:nvPr/>
          </p:nvSpPr>
          <p:spPr>
            <a:xfrm>
              <a:off x="3071862" y="5098660"/>
              <a:ext cx="1620957" cy="523220"/>
            </a:xfrm>
            <a:prstGeom prst="rect">
              <a:avLst/>
            </a:prstGeom>
            <a:noFill/>
          </p:spPr>
          <p:txBody>
            <a:bodyPr wrap="none" rtlCol="0">
              <a:spAutoFit/>
            </a:bodyPr>
            <a:lstStyle/>
            <a:p>
              <a:pPr algn="l"/>
              <a:r>
                <a:rPr lang="zh-CN" altLang="en-US" sz="2800" dirty="0"/>
                <a:t>无税情况</a:t>
              </a:r>
            </a:p>
          </p:txBody>
        </p:sp>
        <p:sp>
          <p:nvSpPr>
            <p:cNvPr id="10" name="文本框 9">
              <a:extLst>
                <a:ext uri="{FF2B5EF4-FFF2-40B4-BE49-F238E27FC236}">
                  <a16:creationId xmlns:a16="http://schemas.microsoft.com/office/drawing/2014/main" id="{6FAF1313-C78E-2A5D-1FDF-9CB4958A4383}"/>
                </a:ext>
              </a:extLst>
            </p:cNvPr>
            <p:cNvSpPr txBox="1"/>
            <p:nvPr/>
          </p:nvSpPr>
          <p:spPr>
            <a:xfrm>
              <a:off x="7584140" y="5098660"/>
              <a:ext cx="1620957" cy="523220"/>
            </a:xfrm>
            <a:prstGeom prst="rect">
              <a:avLst/>
            </a:prstGeom>
            <a:noFill/>
          </p:spPr>
          <p:txBody>
            <a:bodyPr wrap="none" rtlCol="0">
              <a:spAutoFit/>
            </a:bodyPr>
            <a:lstStyle/>
            <a:p>
              <a:pPr algn="l"/>
              <a:r>
                <a:rPr lang="zh-CN" altLang="en-US" sz="2800" dirty="0"/>
                <a:t>有税情况</a:t>
              </a:r>
            </a:p>
          </p:txBody>
        </p:sp>
      </p:grpSp>
      <p:sp>
        <p:nvSpPr>
          <p:cNvPr id="11" name="文本框 10">
            <a:extLst>
              <a:ext uri="{FF2B5EF4-FFF2-40B4-BE49-F238E27FC236}">
                <a16:creationId xmlns:a16="http://schemas.microsoft.com/office/drawing/2014/main" id="{E8EEFBB5-6872-9DC5-0E6C-9D79F272CE65}"/>
              </a:ext>
            </a:extLst>
          </p:cNvPr>
          <p:cNvSpPr txBox="1"/>
          <p:nvPr/>
        </p:nvSpPr>
        <p:spPr>
          <a:xfrm>
            <a:off x="1021976" y="6145714"/>
            <a:ext cx="11170024" cy="461665"/>
          </a:xfrm>
          <a:prstGeom prst="rect">
            <a:avLst/>
          </a:prstGeom>
          <a:noFill/>
        </p:spPr>
        <p:txBody>
          <a:bodyPr wrap="square">
            <a:spAutoFit/>
          </a:bodyPr>
          <a:lstStyle/>
          <a:p>
            <a:r>
              <a:rPr lang="zh-CN" altLang="en-US" sz="2400" dirty="0">
                <a:solidFill>
                  <a:srgbClr val="FF0000"/>
                </a:solidFill>
              </a:rPr>
              <a:t>注：关于六大现金流这块</a:t>
            </a:r>
            <a:r>
              <a:rPr lang="en-US" altLang="zh-CN" sz="2400" dirty="0">
                <a:solidFill>
                  <a:srgbClr val="FF0000"/>
                </a:solidFill>
              </a:rPr>
              <a:t>B</a:t>
            </a:r>
            <a:r>
              <a:rPr lang="zh-CN" altLang="en-US" sz="2400" dirty="0">
                <a:solidFill>
                  <a:srgbClr val="FF0000"/>
                </a:solidFill>
              </a:rPr>
              <a:t>站</a:t>
            </a:r>
            <a:r>
              <a:rPr lang="en-US" altLang="zh-CN" sz="2400" dirty="0">
                <a:solidFill>
                  <a:srgbClr val="FF0000"/>
                </a:solidFill>
              </a:rPr>
              <a:t>UP</a:t>
            </a:r>
            <a:r>
              <a:rPr lang="zh-CN" altLang="en-US" sz="2400" dirty="0">
                <a:solidFill>
                  <a:srgbClr val="FF0000"/>
                </a:solidFill>
              </a:rPr>
              <a:t>主杰金专讲解得非常好，</a:t>
            </a:r>
            <a:r>
              <a:rPr lang="en-US" altLang="zh-CN" sz="2400" dirty="0">
                <a:solidFill>
                  <a:srgbClr val="FF0000"/>
                </a:solidFill>
              </a:rPr>
              <a:t>B</a:t>
            </a:r>
            <a:r>
              <a:rPr lang="zh-CN" altLang="en-US" sz="2400" dirty="0">
                <a:solidFill>
                  <a:srgbClr val="FF0000"/>
                </a:solidFill>
              </a:rPr>
              <a:t>站链接见此页</a:t>
            </a:r>
            <a:r>
              <a:rPr lang="en-US" altLang="zh-CN" sz="2400" dirty="0">
                <a:solidFill>
                  <a:srgbClr val="FF0000"/>
                </a:solidFill>
              </a:rPr>
              <a:t>PPT</a:t>
            </a:r>
            <a:r>
              <a:rPr lang="zh-CN" altLang="en-US" sz="2400" dirty="0">
                <a:solidFill>
                  <a:srgbClr val="FF0000"/>
                </a:solidFill>
              </a:rPr>
              <a:t>的备注。</a:t>
            </a:r>
          </a:p>
        </p:txBody>
      </p:sp>
    </p:spTree>
    <p:extLst>
      <p:ext uri="{BB962C8B-B14F-4D97-AF65-F5344CB8AC3E}">
        <p14:creationId xmlns:p14="http://schemas.microsoft.com/office/powerpoint/2010/main" val="392464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54EA6E45-E43B-6DB3-4FA1-7572C8C69632}"/>
              </a:ext>
            </a:extLst>
          </p:cNvPr>
          <p:cNvSpPr txBox="1"/>
          <p:nvPr/>
        </p:nvSpPr>
        <p:spPr>
          <a:xfrm>
            <a:off x="640976" y="1187582"/>
            <a:ext cx="10910047" cy="2893100"/>
          </a:xfrm>
          <a:prstGeom prst="rect">
            <a:avLst/>
          </a:prstGeom>
          <a:noFill/>
        </p:spPr>
        <p:txBody>
          <a:bodyPr wrap="square">
            <a:spAutoFit/>
          </a:bodyPr>
          <a:lstStyle/>
          <a:p>
            <a:r>
              <a:rPr lang="zh-CN" altLang="en-US" sz="2800" dirty="0"/>
              <a:t>例题：上财</a:t>
            </a:r>
            <a:r>
              <a:rPr lang="en-US" altLang="zh-CN" sz="2800" dirty="0"/>
              <a:t>2015</a:t>
            </a:r>
            <a:r>
              <a:rPr lang="zh-CN" altLang="en-US" sz="2800" dirty="0"/>
              <a:t>年真题</a:t>
            </a:r>
            <a:endParaRPr lang="en-US" altLang="zh-CN" sz="2800" dirty="0"/>
          </a:p>
          <a:p>
            <a:endParaRPr lang="en-US" altLang="zh-CN" sz="1400" dirty="0"/>
          </a:p>
          <a:p>
            <a:r>
              <a:rPr lang="zh-CN" altLang="en-US" sz="2800" dirty="0"/>
              <a:t>当公司在评估项目时，以下哪些现金流是和项目有关的增量现金流？ </a:t>
            </a:r>
            <a:r>
              <a:rPr lang="en-US" altLang="zh-CN" sz="2800" dirty="0"/>
              <a:t>A.</a:t>
            </a:r>
            <a:r>
              <a:rPr lang="zh-CN" altLang="en-US" sz="2800" dirty="0"/>
              <a:t>已经支出的和项目有关的研发费用 </a:t>
            </a:r>
            <a:endParaRPr lang="en-US" altLang="zh-CN" sz="2800" dirty="0"/>
          </a:p>
          <a:p>
            <a:r>
              <a:rPr lang="en-US" altLang="zh-CN" sz="2800" dirty="0"/>
              <a:t>B.</a:t>
            </a:r>
            <a:r>
              <a:rPr lang="zh-CN" altLang="en-US" sz="2800" dirty="0"/>
              <a:t>已经发生的为评估项目所作的市场调研费用 </a:t>
            </a:r>
            <a:endParaRPr lang="en-US" altLang="zh-CN" sz="2800" dirty="0"/>
          </a:p>
          <a:p>
            <a:r>
              <a:rPr lang="en-US" altLang="zh-CN" sz="2800" dirty="0"/>
              <a:t>C.</a:t>
            </a:r>
            <a:r>
              <a:rPr lang="zh-CN" altLang="en-US" sz="2800" dirty="0"/>
              <a:t>为项目融资向银行借款所支付的利息 </a:t>
            </a:r>
            <a:endParaRPr lang="en-US" altLang="zh-CN" sz="2800" dirty="0"/>
          </a:p>
          <a:p>
            <a:r>
              <a:rPr lang="en-US" altLang="zh-CN" sz="2800" dirty="0"/>
              <a:t>D.</a:t>
            </a:r>
            <a:r>
              <a:rPr lang="zh-CN" altLang="en-US" sz="2800" dirty="0"/>
              <a:t>由项目折旧带来的税收节省</a:t>
            </a:r>
          </a:p>
        </p:txBody>
      </p:sp>
      <p:sp>
        <p:nvSpPr>
          <p:cNvPr id="6" name="文本框 5">
            <a:extLst>
              <a:ext uri="{FF2B5EF4-FFF2-40B4-BE49-F238E27FC236}">
                <a16:creationId xmlns:a16="http://schemas.microsoft.com/office/drawing/2014/main" id="{954F488F-4CB0-FC7B-2041-7ED041AAABD1}"/>
              </a:ext>
            </a:extLst>
          </p:cNvPr>
          <p:cNvSpPr txBox="1"/>
          <p:nvPr/>
        </p:nvSpPr>
        <p:spPr>
          <a:xfrm>
            <a:off x="640976" y="4349791"/>
            <a:ext cx="10910047" cy="1815882"/>
          </a:xfrm>
          <a:prstGeom prst="rect">
            <a:avLst/>
          </a:prstGeom>
          <a:noFill/>
        </p:spPr>
        <p:txBody>
          <a:bodyPr wrap="square">
            <a:spAutoFit/>
          </a:bodyPr>
          <a:lstStyle/>
          <a:p>
            <a:r>
              <a:rPr lang="zh-CN" altLang="en-US" sz="2800" dirty="0"/>
              <a:t>答案：</a:t>
            </a:r>
            <a:r>
              <a:rPr lang="en-US" altLang="zh-CN" sz="2800" dirty="0">
                <a:solidFill>
                  <a:srgbClr val="FF0000"/>
                </a:solidFill>
              </a:rPr>
              <a:t>D</a:t>
            </a:r>
            <a:r>
              <a:rPr lang="zh-CN" altLang="en-US" sz="2800" dirty="0"/>
              <a:t>，已经支出的研发费用、调研费用为沉没成本，故</a:t>
            </a:r>
            <a:r>
              <a:rPr lang="en-US" altLang="zh-CN" sz="2800" dirty="0"/>
              <a:t>A</a:t>
            </a:r>
            <a:r>
              <a:rPr lang="zh-CN" altLang="en-US" sz="2800" dirty="0"/>
              <a:t>、</a:t>
            </a:r>
            <a:r>
              <a:rPr lang="en-US" altLang="zh-CN" sz="2800" dirty="0"/>
              <a:t>B</a:t>
            </a:r>
            <a:r>
              <a:rPr lang="zh-CN" altLang="en-US" sz="2800" dirty="0"/>
              <a:t>错误；</a:t>
            </a:r>
            <a:r>
              <a:rPr lang="en-US" altLang="zh-CN" sz="2800" dirty="0"/>
              <a:t>C </a:t>
            </a:r>
            <a:r>
              <a:rPr lang="zh-CN" altLang="en-US" sz="2800" dirty="0"/>
              <a:t>项为融资利息，评估项目时不需要考虑融资结构（投融资决策分离原理）；折旧带来的节税收益，会减少现金流出，应考虑为增量现 金流，因此</a:t>
            </a:r>
            <a:r>
              <a:rPr lang="en-US" altLang="zh-CN" sz="2800" dirty="0"/>
              <a:t>D</a:t>
            </a:r>
            <a:r>
              <a:rPr lang="zh-CN" altLang="en-US" sz="2800" dirty="0"/>
              <a:t>正确。</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BBC3BC1-858F-8DF7-6C43-65012E35F6BF}"/>
              </a:ext>
            </a:extLst>
          </p:cNvPr>
          <p:cNvSpPr txBox="1"/>
          <p:nvPr/>
        </p:nvSpPr>
        <p:spPr>
          <a:xfrm>
            <a:off x="546847" y="1155438"/>
            <a:ext cx="4493538" cy="523220"/>
          </a:xfrm>
          <a:prstGeom prst="rect">
            <a:avLst/>
          </a:prstGeom>
          <a:noFill/>
        </p:spPr>
        <p:txBody>
          <a:bodyPr wrap="none" rtlCol="0">
            <a:spAutoFit/>
          </a:bodyPr>
          <a:lstStyle/>
          <a:p>
            <a:pPr algn="l"/>
            <a:r>
              <a:rPr lang="zh-CN" altLang="en-US" sz="2800" dirty="0"/>
              <a:t>考虑日常经营活动现金流：</a:t>
            </a:r>
          </a:p>
        </p:txBody>
      </p:sp>
      <p:pic>
        <p:nvPicPr>
          <p:cNvPr id="4" name="图片 3">
            <a:extLst>
              <a:ext uri="{FF2B5EF4-FFF2-40B4-BE49-F238E27FC236}">
                <a16:creationId xmlns:a16="http://schemas.microsoft.com/office/drawing/2014/main" id="{745F13B5-D2AD-5D45-CAC5-53ABC38D2995}"/>
              </a:ext>
            </a:extLst>
          </p:cNvPr>
          <p:cNvPicPr>
            <a:picLocks noChangeAspect="1"/>
          </p:cNvPicPr>
          <p:nvPr/>
        </p:nvPicPr>
        <p:blipFill>
          <a:blip r:embed="rId4"/>
          <a:stretch>
            <a:fillRect/>
          </a:stretch>
        </p:blipFill>
        <p:spPr>
          <a:xfrm>
            <a:off x="1548829" y="2121810"/>
            <a:ext cx="9094342" cy="3776966"/>
          </a:xfrm>
          <a:prstGeom prst="rect">
            <a:avLst/>
          </a:prstGeom>
        </p:spPr>
      </p:pic>
    </p:spTree>
    <p:extLst>
      <p:ext uri="{BB962C8B-B14F-4D97-AF65-F5344CB8AC3E}">
        <p14:creationId xmlns:p14="http://schemas.microsoft.com/office/powerpoint/2010/main" val="696702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E7AD305-2BEF-97A7-1FAE-E72AA922DAC8}"/>
                  </a:ext>
                </a:extLst>
              </p:cNvPr>
              <p:cNvSpPr txBox="1"/>
              <p:nvPr/>
            </p:nvSpPr>
            <p:spPr>
              <a:xfrm>
                <a:off x="31376" y="1982450"/>
                <a:ext cx="12129247" cy="2893100"/>
              </a:xfrm>
              <a:prstGeom prst="rect">
                <a:avLst/>
              </a:prstGeom>
              <a:noFill/>
            </p:spPr>
            <p:txBody>
              <a:bodyPr wrap="square">
                <a:spAutoFit/>
              </a:bodyPr>
              <a:lstStyle/>
              <a:p>
                <a:r>
                  <a:rPr lang="zh-CN" altLang="en-US" sz="2600" dirty="0"/>
                  <a:t>经营现金流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b="0" i="1" dirty="0" smtClean="0">
                            <a:solidFill>
                              <a:srgbClr val="FF0000"/>
                            </a:solidFill>
                            <a:latin typeface="Cambria Math" panose="02040503050406030204" pitchFamily="18" charset="0"/>
                          </a:rPr>
                          <m:t>𝑂</m:t>
                        </m:r>
                        <m:r>
                          <a:rPr lang="en-US" altLang="zh-CN" sz="2600" i="1" dirty="0" smtClean="0">
                            <a:solidFill>
                              <a:srgbClr val="FF0000"/>
                            </a:solidFill>
                            <a:latin typeface="Cambria Math" panose="02040503050406030204" pitchFamily="18" charset="0"/>
                          </a:rPr>
                          <m:t>𝐶𝐹</m:t>
                        </m:r>
                      </m:e>
                    </m:d>
                  </m:oMath>
                </a14:m>
                <a:r>
                  <a:rPr lang="zh-CN" altLang="en-US" sz="2600" dirty="0">
                    <a:latin typeface="Cambria Math" panose="02040503050406030204" pitchFamily="18" charset="0"/>
                  </a:rPr>
                  <a:t>：</a:t>
                </a:r>
                <a:r>
                  <a:rPr lang="zh-CN" altLang="en-US" sz="2600" b="1" dirty="0">
                    <a:latin typeface="Cambria Math" panose="02040503050406030204" pitchFamily="18" charset="0"/>
                  </a:rPr>
                  <a:t>日常经营活动</a:t>
                </a:r>
                <a:r>
                  <a:rPr lang="zh-CN" altLang="en-US" sz="2600" dirty="0">
                    <a:latin typeface="Cambria Math" panose="02040503050406030204" pitchFamily="18" charset="0"/>
                  </a:rPr>
                  <a:t>产生的现金流</a:t>
                </a:r>
                <a:endParaRPr lang="en-US" altLang="zh-CN" sz="260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税</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折旧</m:t>
                      </m:r>
                      <m:r>
                        <a:rPr lang="en-US" altLang="zh-CN" sz="2600" b="0" i="1" dirty="0" smtClean="0">
                          <a:latin typeface="Cambria Math" panose="02040503050406030204" pitchFamily="18" charset="0"/>
                        </a:rPr>
                        <m:t>(</m:t>
                      </m:r>
                      <m:r>
                        <a:rPr lang="en-US" altLang="zh-CN" sz="2600" b="0" i="1" dirty="0" smtClean="0">
                          <a:latin typeface="Cambria Math" panose="02040503050406030204" pitchFamily="18" charset="0"/>
                        </a:rPr>
                        <m:t>𝑑𝑒𝑝</m:t>
                      </m:r>
                      <m:r>
                        <a:rPr lang="en-US" altLang="zh-CN" sz="2600" b="0" i="1" dirty="0" smtClean="0">
                          <a:latin typeface="Cambria Math" panose="02040503050406030204" pitchFamily="18" charset="0"/>
                        </a:rPr>
                        <m:t>)</m:t>
                      </m:r>
                    </m:oMath>
                  </m:oMathPara>
                </a14:m>
                <a:endParaRPr lang="en-US" altLang="zh-CN" sz="2600" i="1" dirty="0">
                  <a:latin typeface="Cambria Math" panose="02040503050406030204" pitchFamily="18" charset="0"/>
                </a:endParaRPr>
              </a:p>
              <a:p>
                <a14:m>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0" dirty="0" smtClean="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r>
                      <a:rPr lang="en-US" altLang="zh-CN" sz="2600" b="0" i="0" dirty="0" smtClean="0">
                        <a:latin typeface="Cambria Math" panose="02040503050406030204" pitchFamily="18" charset="0"/>
                      </a:rPr>
                      <m:t>)</m:t>
                    </m:r>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oMath>
                </a14:m>
                <a:r>
                  <a:rPr lang="en-US" altLang="zh-CN" sz="2600" dirty="0"/>
                  <a:t>                          		         </a:t>
                </a:r>
                <a:r>
                  <a:rPr lang="zh-CN" altLang="en-US" sz="2600" dirty="0">
                    <a:solidFill>
                      <a:srgbClr val="FFC000"/>
                    </a:solidFill>
                  </a:rPr>
                  <a:t>常用这个计算☆ ☆ </a:t>
                </a:r>
                <a:endParaRPr lang="en-US" altLang="zh-CN" sz="2600" dirty="0">
                  <a:solidFill>
                    <a:srgbClr val="FFC000"/>
                  </a:solidFill>
                </a:endParaRPr>
              </a:p>
              <a:p>
                <a14:m>
                  <m:oMath xmlns:m="http://schemas.openxmlformats.org/officeDocument/2006/math">
                    <m:r>
                      <a:rPr lang="en-US" altLang="zh-CN" sz="2600" b="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无杠杆</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净利润</m:t>
                    </m:r>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oMath>
                </a14:m>
                <a:r>
                  <a:rPr lang="en-US" altLang="zh-CN" sz="2600" dirty="0"/>
                  <a:t>                             	         </a:t>
                </a:r>
                <a:r>
                  <a:rPr lang="zh-CN" altLang="en-US" sz="2600" dirty="0">
                    <a:solidFill>
                      <a:schemeClr val="accent1"/>
                    </a:solidFill>
                  </a:rPr>
                  <a:t>自下而上法</a:t>
                </a:r>
                <a:endParaRPr lang="en-US" altLang="zh-CN" sz="2600" dirty="0">
                  <a:solidFill>
                    <a:schemeClr val="accent1"/>
                  </a:solidFill>
                </a:endParaRPr>
              </a:p>
              <a:p>
                <a14:m>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销售收入</m:t>
                    </m:r>
                    <m:r>
                      <a:rPr lang="en-US" altLang="zh-CN" sz="260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zh-CN" altLang="en-US" sz="2600" i="1" dirty="0" smtClean="0">
                        <a:latin typeface="Cambria Math" panose="02040503050406030204" pitchFamily="18" charset="0"/>
                      </a:rPr>
                      <m:t>成本</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税收</m:t>
                    </m:r>
                  </m:oMath>
                </a14:m>
                <a:r>
                  <a:rPr lang="zh-CN" altLang="en-US" sz="2600" dirty="0">
                    <a:solidFill>
                      <a:schemeClr val="accent1"/>
                    </a:solidFill>
                  </a:rPr>
                  <a:t>                  </a:t>
                </a:r>
                <a:r>
                  <a:rPr lang="en-US" altLang="zh-CN" sz="2600" dirty="0">
                    <a:solidFill>
                      <a:schemeClr val="accent1"/>
                    </a:solidFill>
                  </a:rPr>
                  <a:t>	         </a:t>
                </a:r>
                <a:r>
                  <a:rPr lang="zh-CN" altLang="en-US" sz="2600" dirty="0">
                    <a:solidFill>
                      <a:schemeClr val="accent1"/>
                    </a:solidFill>
                  </a:rPr>
                  <a:t>自上而下法</a:t>
                </a:r>
                <a:endParaRPr lang="en-US" altLang="zh-CN" sz="2600" dirty="0"/>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d>
                        <m:dPr>
                          <m:ctrlPr>
                            <a:rPr lang="en-US" altLang="zh-CN" sz="2600" b="0" i="1" dirty="0" smtClean="0">
                              <a:latin typeface="Cambria Math" panose="02040503050406030204" pitchFamily="18" charset="0"/>
                            </a:rPr>
                          </m:ctrlPr>
                        </m:dPr>
                        <m:e>
                          <m:r>
                            <a:rPr lang="en-US" altLang="zh-CN" sz="2600" i="1" dirty="0">
                              <a:latin typeface="Cambria Math" panose="02040503050406030204" pitchFamily="18" charset="0"/>
                            </a:rPr>
                            <m:t>𝑆</m:t>
                          </m:r>
                          <m:r>
                            <m:rPr>
                              <m:sty m:val="p"/>
                            </m:rPr>
                            <a:rPr lang="en-US" altLang="zh-CN" sz="2600" i="1" dirty="0">
                              <a:latin typeface="Cambria Math" panose="02040503050406030204" pitchFamily="18" charset="0"/>
                            </a:rPr>
                            <m:t>a</m:t>
                          </m:r>
                          <m:r>
                            <a:rPr lang="en-US" altLang="zh-CN" sz="2600" i="1" dirty="0">
                              <a:latin typeface="Cambria Math" panose="02040503050406030204" pitchFamily="18" charset="0"/>
                            </a:rPr>
                            <m:t>𝑙𝑒𝑠</m:t>
                          </m:r>
                          <m:r>
                            <a:rPr lang="en-US" altLang="zh-CN" sz="2600" i="1" dirty="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en-US" altLang="zh-CN" sz="2600" i="1" dirty="0">
                              <a:latin typeface="Cambria Math" panose="02040503050406030204" pitchFamily="18" charset="0"/>
                            </a:rPr>
                            <m:t>𝐶𝑜𝑠𝑡</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𝑑𝑒𝑝</m:t>
                          </m:r>
                        </m:e>
                      </m:d>
                      <m:d>
                        <m:dPr>
                          <m:ctrlPr>
                            <a:rPr lang="en-US" altLang="zh-CN" sz="2600" i="1" dirty="0" smtClean="0">
                              <a:latin typeface="Cambria Math" panose="02040503050406030204" pitchFamily="18" charset="0"/>
                            </a:rPr>
                          </m:ctrlPr>
                        </m:dPr>
                        <m:e>
                          <m:r>
                            <a:rPr lang="en-US" altLang="zh-CN" sz="2600" i="1" dirty="0" smtClean="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𝑑𝑒𝑝</m:t>
                      </m:r>
                    </m:oMath>
                  </m:oMathPara>
                </a14:m>
                <a:endParaRPr lang="en-US" altLang="zh-CN" sz="2600" i="1" dirty="0">
                  <a:latin typeface="Cambria Math" panose="02040503050406030204" pitchFamily="18" charset="0"/>
                </a:endParaRPr>
              </a:p>
              <a:p>
                <a14:m>
                  <m:oMath xmlns:m="http://schemas.openxmlformats.org/officeDocument/2006/math">
                    <m:r>
                      <a:rPr lang="en-US" altLang="zh-CN" sz="2600" i="1" dirty="0">
                        <a:latin typeface="Cambria Math" panose="02040503050406030204" pitchFamily="18" charset="0"/>
                      </a:rPr>
                      <m:t>=(</m:t>
                    </m:r>
                    <m:r>
                      <a:rPr lang="en-US" altLang="zh-CN" sz="2600" b="0" i="1" dirty="0" smtClean="0">
                        <a:latin typeface="Cambria Math" panose="02040503050406030204" pitchFamily="18" charset="0"/>
                      </a:rPr>
                      <m:t>𝑆</m:t>
                    </m:r>
                    <m:r>
                      <m:rPr>
                        <m:sty m:val="p"/>
                      </m:rPr>
                      <a:rPr lang="en-US" altLang="zh-CN" sz="2600" i="1" dirty="0">
                        <a:latin typeface="Cambria Math" panose="02040503050406030204" pitchFamily="18" charset="0"/>
                      </a:rPr>
                      <m:t>a</m:t>
                    </m:r>
                    <m:r>
                      <a:rPr lang="en-US" altLang="zh-CN" sz="2600" b="0" i="1" dirty="0" smtClean="0">
                        <a:latin typeface="Cambria Math" panose="02040503050406030204" pitchFamily="18" charset="0"/>
                      </a:rPr>
                      <m:t>𝑙𝑒𝑠</m:t>
                    </m:r>
                    <m:r>
                      <a:rPr lang="en-US" altLang="zh-CN" sz="2600" i="1" dirty="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en-US" altLang="zh-CN" sz="2600" b="0" i="1" dirty="0" smtClean="0">
                        <a:latin typeface="Cambria Math" panose="02040503050406030204" pitchFamily="18" charset="0"/>
                      </a:rPr>
                      <m:t>𝐶𝑜𝑠𝑡</m:t>
                    </m:r>
                    <m:r>
                      <a:rPr lang="en-US" altLang="zh-CN" sz="2600" i="1" dirty="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r>
                      <a:rPr lang="en-US" altLang="zh-CN" sz="2600" dirty="0" smtClean="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oMath>
                </a14:m>
                <a:r>
                  <a:rPr lang="en-US" altLang="zh-CN" sz="2600" i="1" dirty="0">
                    <a:latin typeface="Cambria Math" panose="02040503050406030204" pitchFamily="18" charset="0"/>
                  </a:rPr>
                  <a:t>                   </a:t>
                </a:r>
                <a:r>
                  <a:rPr lang="zh-CN" altLang="en-US" sz="2600" dirty="0">
                    <a:solidFill>
                      <a:schemeClr val="accent1"/>
                    </a:solidFill>
                    <a:latin typeface="Cambria Math" panose="02040503050406030204" pitchFamily="18" charset="0"/>
                  </a:rPr>
                  <a:t>税盾法</a:t>
                </a:r>
                <a:r>
                  <a:rPr lang="en-US" altLang="zh-CN" sz="2600" i="1" dirty="0">
                    <a:latin typeface="Cambria Math" panose="02040503050406030204" pitchFamily="18" charset="0"/>
                  </a:rPr>
                  <a:t>         </a:t>
                </a:r>
                <a:r>
                  <a:rPr lang="zh-CN" altLang="en-US" sz="2600" dirty="0">
                    <a:solidFill>
                      <a:srgbClr val="FFC000"/>
                    </a:solidFill>
                  </a:rPr>
                  <a:t>☆ ☆ </a:t>
                </a:r>
                <a:r>
                  <a:rPr lang="en-US" altLang="zh-CN" sz="2600" i="1" dirty="0">
                    <a:latin typeface="Cambria Math" panose="02040503050406030204" pitchFamily="18" charset="0"/>
                  </a:rPr>
                  <a:t>                                                    </a:t>
                </a:r>
              </a:p>
            </p:txBody>
          </p:sp>
        </mc:Choice>
        <mc:Fallback xmlns="">
          <p:sp>
            <p:nvSpPr>
              <p:cNvPr id="7" name="文本框 6">
                <a:extLst>
                  <a:ext uri="{FF2B5EF4-FFF2-40B4-BE49-F238E27FC236}">
                    <a16:creationId xmlns:a16="http://schemas.microsoft.com/office/drawing/2014/main" id="{0E7AD305-2BEF-97A7-1FAE-E72AA922DAC8}"/>
                  </a:ext>
                </a:extLst>
              </p:cNvPr>
              <p:cNvSpPr txBox="1">
                <a:spLocks noRot="1" noChangeAspect="1" noMove="1" noResize="1" noEditPoints="1" noAdjustHandles="1" noChangeArrowheads="1" noChangeShapeType="1" noTextEdit="1"/>
              </p:cNvSpPr>
              <p:nvPr/>
            </p:nvSpPr>
            <p:spPr>
              <a:xfrm>
                <a:off x="31376" y="1982450"/>
                <a:ext cx="12129247" cy="2893100"/>
              </a:xfrm>
              <a:prstGeom prst="rect">
                <a:avLst/>
              </a:prstGeom>
              <a:blipFill>
                <a:blip r:embed="rId4"/>
                <a:stretch>
                  <a:fillRect l="-905" t="-1684" b="-4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6158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BC4F42B-0023-5D03-1A0B-95584F2E6334}"/>
                  </a:ext>
                </a:extLst>
              </p:cNvPr>
              <p:cNvSpPr txBox="1"/>
              <p:nvPr/>
            </p:nvSpPr>
            <p:spPr>
              <a:xfrm>
                <a:off x="31377" y="2568256"/>
                <a:ext cx="12129247" cy="2474524"/>
              </a:xfrm>
              <a:prstGeom prst="rect">
                <a:avLst/>
              </a:prstGeom>
              <a:noFill/>
            </p:spPr>
            <p:txBody>
              <a:bodyPr wrap="square">
                <a:spAutoFit/>
              </a:bodyPr>
              <a:lstStyle/>
              <a:p>
                <a:r>
                  <a:rPr lang="zh-CN" altLang="en-US" sz="2600" dirty="0"/>
                  <a:t>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e>
                    </m:d>
                  </m:oMath>
                </a14:m>
                <a:r>
                  <a:rPr lang="zh-CN" altLang="en-US" sz="2600" dirty="0"/>
                  <a:t>：在</a:t>
                </a:r>
                <a14:m>
                  <m:oMath xmlns:m="http://schemas.openxmlformats.org/officeDocument/2006/math">
                    <m:r>
                      <a:rPr lang="en-US" altLang="zh-CN" sz="2600" i="1" dirty="0" smtClean="0">
                        <a:latin typeface="Cambria Math" panose="02040503050406030204" pitchFamily="18" charset="0"/>
                      </a:rPr>
                      <m:t>𝑂𝐶𝐹</m:t>
                    </m:r>
                  </m:oMath>
                </a14:m>
                <a:r>
                  <a:rPr lang="zh-CN" altLang="en-US" sz="2600" dirty="0"/>
                  <a:t>的基础上扣除维持日常生产经营所需要投入的资金之后，</a:t>
                </a:r>
                <a:r>
                  <a:rPr lang="zh-CN" altLang="en-US" sz="2600" dirty="0">
                    <a:solidFill>
                      <a:srgbClr val="FF0000"/>
                    </a:solidFill>
                  </a:rPr>
                  <a:t>公司可以自由支配的现金</a:t>
                </a:r>
                <a:r>
                  <a:rPr lang="zh-CN" altLang="en-US" sz="2600" dirty="0"/>
                  <a:t>。</a:t>
                </a:r>
                <a:r>
                  <a:rPr lang="en-US" altLang="zh-CN" sz="2600" dirty="0"/>
                  <a:t>						</a:t>
                </a:r>
                <a:r>
                  <a:rPr lang="zh-CN" altLang="en-US" sz="2600" dirty="0">
                    <a:solidFill>
                      <a:srgbClr val="FF0000"/>
                    </a:solidFill>
                  </a:rPr>
                  <a:t>☆ ☆ ☆ ☆ ☆</a:t>
                </a:r>
                <a:endParaRPr lang="en-US" altLang="zh-CN" sz="2600" dirty="0">
                  <a:solidFill>
                    <a:srgbClr val="FF0000"/>
                  </a:solidFill>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无杠杆</m:t>
                      </m:r>
                      <m:r>
                        <a:rPr lang="zh-CN" altLang="en-US" sz="2600" i="1" dirty="0" smtClean="0">
                          <a:latin typeface="Cambria Math" panose="02040503050406030204" pitchFamily="18" charset="0"/>
                        </a:rPr>
                        <m:t>净</m:t>
                      </m:r>
                      <m:r>
                        <a:rPr lang="zh-CN" altLang="en-US" sz="2600" i="1" dirty="0">
                          <a:latin typeface="Cambria Math" panose="02040503050406030204" pitchFamily="18" charset="0"/>
                        </a:rPr>
                        <m:t>利润</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资本性</m:t>
                      </m:r>
                      <m:r>
                        <a:rPr lang="zh-CN" altLang="en-US" sz="2600" i="1" dirty="0" smtClean="0">
                          <a:latin typeface="Cambria Math" panose="02040503050406030204" pitchFamily="18" charset="0"/>
                        </a:rPr>
                        <m:t>支出</m:t>
                      </m:r>
                      <m:r>
                        <a:rPr lang="en-US" altLang="zh-CN" sz="2600" b="0" i="0"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1" dirty="0" smtClean="0">
                          <a:latin typeface="Cambria Math" panose="02040503050406030204" pitchFamily="18" charset="0"/>
                          <a:ea typeface="Cambria Math" panose="02040503050406030204" pitchFamily="18" charset="0"/>
                        </a:rPr>
                        <m:t>×</m:t>
                      </m:r>
                      <m:d>
                        <m:dPr>
                          <m:ctrlPr>
                            <a:rPr lang="en-US" altLang="zh-CN" sz="2600" b="0" i="1" dirty="0" smtClean="0">
                              <a:latin typeface="Cambria Math" panose="02040503050406030204" pitchFamily="18" charset="0"/>
                              <a:ea typeface="Cambria Math" panose="02040503050406030204" pitchFamily="18" charset="0"/>
                            </a:rPr>
                          </m:ctrlPr>
                        </m:dPr>
                        <m:e>
                          <m:r>
                            <a:rPr lang="en-US" altLang="zh-CN" sz="2600" b="0" i="0" dirty="0" smtClean="0">
                              <a:latin typeface="Cambria Math" panose="02040503050406030204" pitchFamily="18" charset="0"/>
                              <a:ea typeface="Cambria Math" panose="02040503050406030204" pitchFamily="18" charset="0"/>
                            </a:rPr>
                            <m:t>1−</m:t>
                          </m:r>
                          <m:sSub>
                            <m:sSubPr>
                              <m:ctrlPr>
                                <a:rPr lang="en-US" altLang="zh-CN" sz="2600" b="0" i="1" dirty="0" smtClean="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b="0" i="1" dirty="0" smtClean="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m:t>
                      </m:r>
                      <m:r>
                        <m:rPr>
                          <m:nor/>
                        </m:rPr>
                        <a:rPr lang="en-US" altLang="zh-CN" sz="2600" b="0" i="0" dirty="0" smtClean="0">
                          <a:latin typeface="Cambria Math" panose="02040503050406030204" pitchFamily="18" charset="0"/>
                        </a:rPr>
                        <m:t>C</m:t>
                      </m:r>
                      <m:r>
                        <m:rPr>
                          <m:nor/>
                        </m:rPr>
                        <a:rPr lang="en-US" altLang="zh-CN" sz="2600" b="0" i="0" dirty="0" smtClean="0">
                          <a:latin typeface="Cambria Math" panose="02040503050406030204" pitchFamily="18" charset="0"/>
                        </a:rPr>
                        <m:t>                              </m:t>
                      </m:r>
                      <m:r>
                        <m:rPr>
                          <m:nor/>
                        </m:rPr>
                        <a:rPr lang="zh-CN" altLang="en-US" sz="2600" dirty="0">
                          <a:solidFill>
                            <a:srgbClr val="FFC000"/>
                          </a:solidFill>
                        </a:rPr>
                        <m:t>常用这个计算</m:t>
                      </m:r>
                      <m:r>
                        <a:rPr lang="en-US" altLang="zh-CN" sz="2600" b="0" i="0" dirty="0" smtClean="0">
                          <a:latin typeface="Cambria Math" panose="02040503050406030204" pitchFamily="18" charset="0"/>
                        </a:rPr>
                        <m:t>=</m:t>
                      </m:r>
                      <m:d>
                        <m:dPr>
                          <m:ctrlPr>
                            <a:rPr lang="en-US" altLang="zh-CN" sz="2600" b="0" i="1" dirty="0" smtClean="0">
                              <a:latin typeface="Cambria Math" panose="02040503050406030204" pitchFamily="18" charset="0"/>
                            </a:rPr>
                          </m:ctrlPr>
                        </m:dPr>
                        <m:e>
                          <m:r>
                            <a:rPr lang="zh-CN" altLang="en-US" sz="2600" i="1" dirty="0">
                              <a:latin typeface="Cambria Math" panose="02040503050406030204" pitchFamily="18" charset="0"/>
                            </a:rPr>
                            <m:t>销售</m:t>
                          </m:r>
                          <m:r>
                            <a:rPr lang="zh-CN" altLang="en-US" sz="2600" i="1" dirty="0" smtClean="0">
                              <a:latin typeface="Cambria Math" panose="02040503050406030204" pitchFamily="18" charset="0"/>
                            </a:rPr>
                            <m:t>收入</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付现成本</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e>
                      </m:d>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b="0" i="0" dirty="0" smtClean="0">
                          <a:latin typeface="Cambria Math" panose="02040503050406030204" pitchFamily="18" charset="0"/>
                        </a:rPr>
                        <m:t>=</m:t>
                      </m:r>
                      <m:d>
                        <m:dPr>
                          <m:ctrlPr>
                            <a:rPr lang="en-US" altLang="zh-CN" sz="2600" i="1" dirty="0">
                              <a:latin typeface="Cambria Math" panose="02040503050406030204" pitchFamily="18" charset="0"/>
                            </a:rPr>
                          </m:ctrlPr>
                        </m:dPr>
                        <m:e>
                          <m:r>
                            <a:rPr lang="zh-CN" altLang="en-US" sz="2600" i="1" dirty="0">
                              <a:latin typeface="Cambria Math" panose="02040503050406030204" pitchFamily="18" charset="0"/>
                            </a:rPr>
                            <m:t>销售收入</m:t>
                          </m:r>
                          <m:r>
                            <a:rPr lang="en-US" altLang="zh-CN" sz="2600" i="1" dirty="0">
                              <a:latin typeface="Cambria Math" panose="02040503050406030204" pitchFamily="18" charset="0"/>
                            </a:rPr>
                            <m:t>−</m:t>
                          </m:r>
                          <m:r>
                            <a:rPr lang="zh-CN" altLang="en-US" sz="2600" i="1" dirty="0">
                              <a:latin typeface="Cambria Math" panose="02040503050406030204" pitchFamily="18" charset="0"/>
                            </a:rPr>
                            <m:t>付现成本</m:t>
                          </m:r>
                        </m:e>
                      </m:d>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smtClean="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m:t>
                      </m:r>
                      <m:r>
                        <a:rPr lang="en-US" altLang="zh-CN" sz="2600" i="1" dirty="0" smtClean="0">
                          <a:latin typeface="Cambria Math" panose="02040503050406030204" pitchFamily="18" charset="0"/>
                        </a:rPr>
                        <m:t>𝐶</m:t>
                      </m:r>
                      <m:r>
                        <a:rPr lang="en-US" altLang="zh-CN" sz="2600" b="0" i="0" dirty="0" smtClean="0">
                          <a:latin typeface="Cambria Math" panose="02040503050406030204" pitchFamily="18" charset="0"/>
                        </a:rPr>
                        <m:t>+</m:t>
                      </m:r>
                      <m:r>
                        <a:rPr lang="en-US" altLang="zh-CN" sz="2600" b="0" i="1" dirty="0" smtClean="0">
                          <a:latin typeface="Cambria Math" panose="02040503050406030204" pitchFamily="18" charset="0"/>
                        </a:rPr>
                        <m:t>(</m:t>
                      </m:r>
                      <m:r>
                        <a:rPr lang="zh-CN" altLang="en-US" sz="2600" i="1" dirty="0" smtClean="0">
                          <a:solidFill>
                            <a:schemeClr val="accent1"/>
                          </a:solidFill>
                          <a:latin typeface="Cambria Math" panose="02040503050406030204" pitchFamily="18" charset="0"/>
                        </a:rPr>
                        <m:t>折旧税盾</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oMath>
                  </m:oMathPara>
                </a14:m>
                <a:endParaRPr lang="en-US" altLang="zh-CN" sz="2600" dirty="0"/>
              </a:p>
            </p:txBody>
          </p:sp>
        </mc:Choice>
        <mc:Fallback xmlns="">
          <p:sp>
            <p:nvSpPr>
              <p:cNvPr id="4" name="文本框 3">
                <a:extLst>
                  <a:ext uri="{FF2B5EF4-FFF2-40B4-BE49-F238E27FC236}">
                    <a16:creationId xmlns:a16="http://schemas.microsoft.com/office/drawing/2014/main" id="{EBC4F42B-0023-5D03-1A0B-95584F2E6334}"/>
                  </a:ext>
                </a:extLst>
              </p:cNvPr>
              <p:cNvSpPr txBox="1">
                <a:spLocks noRot="1" noChangeAspect="1" noMove="1" noResize="1" noEditPoints="1" noAdjustHandles="1" noChangeArrowheads="1" noChangeShapeType="1" noTextEdit="1"/>
              </p:cNvSpPr>
              <p:nvPr/>
            </p:nvSpPr>
            <p:spPr>
              <a:xfrm>
                <a:off x="31377" y="2568256"/>
                <a:ext cx="12129247" cy="2474524"/>
              </a:xfrm>
              <a:prstGeom prst="rect">
                <a:avLst/>
              </a:prstGeom>
              <a:blipFill>
                <a:blip r:embed="rId4"/>
                <a:stretch>
                  <a:fillRect l="-905" t="-1970" r="-3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17E1B4F-6889-CB97-AAD6-5D3EA039A3C6}"/>
                  </a:ext>
                </a:extLst>
              </p:cNvPr>
              <p:cNvSpPr txBox="1"/>
              <p:nvPr/>
            </p:nvSpPr>
            <p:spPr>
              <a:xfrm>
                <a:off x="4455458" y="1315615"/>
                <a:ext cx="3281083" cy="4924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600" i="1" dirty="0" smtClean="0">
                          <a:latin typeface="Cambria Math" panose="02040503050406030204" pitchFamily="18" charset="0"/>
                        </a:rPr>
                        <m:t>𝐹𝐶𝐹</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𝐹𝐶𝐹𝐸</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𝐹𝐶𝐹𝐷</m:t>
                      </m:r>
                    </m:oMath>
                  </m:oMathPara>
                </a14:m>
                <a:endParaRPr lang="en-US" altLang="zh-CN" sz="2600" dirty="0"/>
              </a:p>
            </p:txBody>
          </p:sp>
        </mc:Choice>
        <mc:Fallback xmlns="">
          <p:sp>
            <p:nvSpPr>
              <p:cNvPr id="6" name="文本框 5">
                <a:extLst>
                  <a:ext uri="{FF2B5EF4-FFF2-40B4-BE49-F238E27FC236}">
                    <a16:creationId xmlns:a16="http://schemas.microsoft.com/office/drawing/2014/main" id="{117E1B4F-6889-CB97-AAD6-5D3EA039A3C6}"/>
                  </a:ext>
                </a:extLst>
              </p:cNvPr>
              <p:cNvSpPr txBox="1">
                <a:spLocks noRot="1" noChangeAspect="1" noMove="1" noResize="1" noEditPoints="1" noAdjustHandles="1" noChangeArrowheads="1" noChangeShapeType="1" noTextEdit="1"/>
              </p:cNvSpPr>
              <p:nvPr/>
            </p:nvSpPr>
            <p:spPr>
              <a:xfrm>
                <a:off x="4455458" y="1315615"/>
                <a:ext cx="3281083" cy="4924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563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DDBC376-F74A-6D82-E0A9-B2F279235BFE}"/>
                  </a:ext>
                </a:extLst>
              </p:cNvPr>
              <p:cNvSpPr txBox="1"/>
              <p:nvPr/>
            </p:nvSpPr>
            <p:spPr>
              <a:xfrm>
                <a:off x="31377" y="3210923"/>
                <a:ext cx="12129247" cy="2492990"/>
              </a:xfrm>
              <a:prstGeom prst="rect">
                <a:avLst/>
              </a:prstGeom>
              <a:noFill/>
            </p:spPr>
            <p:txBody>
              <a:bodyPr wrap="square">
                <a:spAutoFit/>
              </a:bodyPr>
              <a:lstStyle/>
              <a:p>
                <a:r>
                  <a:rPr lang="zh-CN" altLang="en-US" sz="2600" dirty="0"/>
                  <a:t>股权自由现金流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r>
                          <a:rPr lang="en-US" altLang="zh-CN" sz="2600" b="0" i="1" dirty="0" smtClean="0">
                            <a:solidFill>
                              <a:srgbClr val="FF0000"/>
                            </a:solidFill>
                            <a:latin typeface="Cambria Math" panose="02040503050406030204" pitchFamily="18" charset="0"/>
                          </a:rPr>
                          <m:t>𝐸</m:t>
                        </m:r>
                      </m:e>
                    </m:d>
                  </m:oMath>
                </a14:m>
                <a:r>
                  <a:rPr lang="zh-CN" altLang="en-US" sz="2600" dirty="0"/>
                  <a:t>：</a:t>
                </a:r>
                <a:r>
                  <a:rPr lang="zh-CN" altLang="en-US" sz="2600" dirty="0">
                    <a:solidFill>
                      <a:srgbClr val="FF0000"/>
                    </a:solidFill>
                  </a:rPr>
                  <a:t>流向股东的现金流</a:t>
                </a:r>
                <a:r>
                  <a:rPr lang="zh-CN" altLang="en-US" sz="2600" dirty="0"/>
                  <a:t>。</a:t>
                </a:r>
                <a:endParaRPr lang="en-US" altLang="zh-CN" sz="2600" dirty="0"/>
              </a:p>
              <a:p>
                <a14:m>
                  <m:oMath xmlns:m="http://schemas.openxmlformats.org/officeDocument/2006/math">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𝐹𝐶𝐹</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𝐹𝐶𝐹𝐷</m:t>
                    </m:r>
                  </m:oMath>
                </a14:m>
                <a:r>
                  <a:rPr lang="en-US" altLang="zh-CN" sz="2600" dirty="0"/>
                  <a:t>	</a:t>
                </a: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无杠杆净</m:t>
                      </m:r>
                      <m:r>
                        <a:rPr lang="zh-CN" altLang="en-US" sz="2600" i="1" dirty="0">
                          <a:latin typeface="Cambria Math" panose="02040503050406030204" pitchFamily="18" charset="0"/>
                        </a:rPr>
                        <m:t>利润</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资本性</m:t>
                      </m:r>
                      <m:r>
                        <a:rPr lang="zh-CN" altLang="en-US" sz="2600" i="1" dirty="0" smtClean="0">
                          <a:latin typeface="Cambria Math" panose="02040503050406030204" pitchFamily="18" charset="0"/>
                        </a:rPr>
                        <m:t>支出</m:t>
                      </m:r>
                      <m:r>
                        <a:rPr lang="en-US" altLang="zh-CN" sz="2600" b="0" i="0"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b="0" i="1" dirty="0" smtClean="0">
                          <a:latin typeface="Cambria Math" panose="02040503050406030204" pitchFamily="18" charset="0"/>
                        </a:rPr>
                        <m:t>−</m:t>
                      </m:r>
                      <m:r>
                        <a:rPr lang="en-US" altLang="zh-CN" sz="2600" i="1" dirty="0">
                          <a:latin typeface="Cambria Math" panose="02040503050406030204" pitchFamily="18" charset="0"/>
                        </a:rPr>
                        <m:t>𝐼</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b="0" i="1" dirty="0" smtClean="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dirty="0">
                          <a:latin typeface="Cambria Math" panose="02040503050406030204" pitchFamily="18" charset="0"/>
                        </a:rPr>
                        <m:t>EBIT</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rPr>
                        <m:t>−</m:t>
                      </m:r>
                      <m:r>
                        <a:rPr lang="en-US" altLang="zh-CN" sz="2600" i="1" dirty="0">
                          <a:latin typeface="Cambria Math" panose="02040503050406030204" pitchFamily="18" charset="0"/>
                        </a:rPr>
                        <m:t>𝐼</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b="0"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en-US" altLang="zh-CN" sz="2600" i="1" dirty="0" smtClean="0">
                          <a:latin typeface="Cambria Math" panose="02040503050406030204" pitchFamily="18" charset="0"/>
                        </a:rPr>
                        <m:t>(</m:t>
                      </m:r>
                      <m:r>
                        <a:rPr lang="en-US" altLang="zh-CN" sz="2600" b="0" i="1" dirty="0" smtClean="0">
                          <a:latin typeface="Cambria Math" panose="02040503050406030204" pitchFamily="18" charset="0"/>
                        </a:rPr>
                        <m:t>𝐸𝐵𝐼𝑇</m:t>
                      </m:r>
                      <m:r>
                        <a:rPr lang="en-US" altLang="zh-CN" sz="2600" b="0" i="1" dirty="0" smtClean="0">
                          <a:latin typeface="Cambria Math" panose="02040503050406030204" pitchFamily="18" charset="0"/>
                        </a:rPr>
                        <m:t>−</m:t>
                      </m:r>
                      <m:r>
                        <a:rPr lang="en-US" altLang="zh-CN" sz="2600" b="0" i="1" dirty="0" smtClean="0">
                          <a:latin typeface="Cambria Math" panose="02040503050406030204" pitchFamily="18" charset="0"/>
                        </a:rPr>
                        <m:t>𝐼</m:t>
                      </m:r>
                      <m:r>
                        <a:rPr lang="en-US" altLang="zh-CN" sz="2600" i="1"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dirty="0"/>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净利润</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折旧</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dirty="0"/>
              </a:p>
            </p:txBody>
          </p:sp>
        </mc:Choice>
        <mc:Fallback xmlns="">
          <p:sp>
            <p:nvSpPr>
              <p:cNvPr id="5" name="文本框 4">
                <a:extLst>
                  <a:ext uri="{FF2B5EF4-FFF2-40B4-BE49-F238E27FC236}">
                    <a16:creationId xmlns:a16="http://schemas.microsoft.com/office/drawing/2014/main" id="{3DDBC376-F74A-6D82-E0A9-B2F279235BFE}"/>
                  </a:ext>
                </a:extLst>
              </p:cNvPr>
              <p:cNvSpPr txBox="1">
                <a:spLocks noRot="1" noChangeAspect="1" noMove="1" noResize="1" noEditPoints="1" noAdjustHandles="1" noChangeArrowheads="1" noChangeShapeType="1" noTextEdit="1"/>
              </p:cNvSpPr>
              <p:nvPr/>
            </p:nvSpPr>
            <p:spPr>
              <a:xfrm>
                <a:off x="31377" y="3210923"/>
                <a:ext cx="12129247" cy="2492990"/>
              </a:xfrm>
              <a:prstGeom prst="rect">
                <a:avLst/>
              </a:prstGeom>
              <a:blipFill>
                <a:blip r:embed="rId4"/>
                <a:stretch>
                  <a:fillRect l="-905"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BA00AD4-4045-AE53-D620-9C960F2E76CC}"/>
                  </a:ext>
                </a:extLst>
              </p:cNvPr>
              <p:cNvSpPr txBox="1"/>
              <p:nvPr/>
            </p:nvSpPr>
            <p:spPr>
              <a:xfrm>
                <a:off x="31377" y="1382817"/>
                <a:ext cx="12129247" cy="1292662"/>
              </a:xfrm>
              <a:prstGeom prst="rect">
                <a:avLst/>
              </a:prstGeom>
              <a:noFill/>
            </p:spPr>
            <p:txBody>
              <a:bodyPr wrap="square">
                <a:spAutoFit/>
              </a:bodyPr>
              <a:lstStyle/>
              <a:p>
                <a:r>
                  <a:rPr lang="zh-CN" altLang="en-US" sz="2600" dirty="0"/>
                  <a:t>债权自由现金流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r>
                          <a:rPr lang="en-US" altLang="zh-CN" sz="2600" b="0" i="1" dirty="0" smtClean="0">
                            <a:solidFill>
                              <a:srgbClr val="FF0000"/>
                            </a:solidFill>
                            <a:latin typeface="Cambria Math" panose="02040503050406030204" pitchFamily="18" charset="0"/>
                          </a:rPr>
                          <m:t>𝐷</m:t>
                        </m:r>
                      </m:e>
                    </m:d>
                  </m:oMath>
                </a14:m>
                <a:r>
                  <a:rPr lang="zh-CN" altLang="en-US" sz="2600" dirty="0"/>
                  <a:t>：</a:t>
                </a:r>
                <a:r>
                  <a:rPr lang="zh-CN" altLang="en-US" sz="2600" dirty="0">
                    <a:solidFill>
                      <a:srgbClr val="FF0000"/>
                    </a:solidFill>
                  </a:rPr>
                  <a:t>流向债权人的现金流</a:t>
                </a:r>
                <a:r>
                  <a:rPr lang="zh-CN" altLang="en-US" sz="2600" dirty="0"/>
                  <a:t>。</a:t>
                </a:r>
                <a:r>
                  <a:rPr lang="en-US" altLang="zh-CN" sz="2600" dirty="0"/>
                  <a:t>	</a:t>
                </a:r>
                <a14:m>
                  <m:oMath xmlns:m="http://schemas.openxmlformats.org/officeDocument/2006/math">
                    <m:r>
                      <a:rPr lang="en-US" altLang="zh-CN" sz="2600" i="1" dirty="0" smtClean="0">
                        <a:latin typeface="Cambria Math" panose="02040503050406030204" pitchFamily="18" charset="0"/>
                      </a:rPr>
                      <m:t>𝑡</m:t>
                    </m:r>
                    <m:r>
                      <a:rPr lang="zh-CN" altLang="en-US" sz="2600" i="1" dirty="0" smtClean="0">
                        <a:latin typeface="Cambria Math" panose="02040503050406030204" pitchFamily="18" charset="0"/>
                      </a:rPr>
                      <m:t>期的净借债</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r>
                      <a:rPr lang="en-US" altLang="zh-CN" sz="2600" b="0" i="1" dirty="0" smtClean="0">
                        <a:latin typeface="Cambria Math" panose="02040503050406030204" pitchFamily="18" charset="0"/>
                      </a:rPr>
                      <m:t>=</m:t>
                    </m:r>
                    <m:sSub>
                      <m:sSubPr>
                        <m:ctrlPr>
                          <a:rPr lang="en-US" altLang="zh-CN" sz="2600" b="0" i="1" dirty="0" smtClean="0">
                            <a:latin typeface="Cambria Math" panose="02040503050406030204" pitchFamily="18" charset="0"/>
                          </a:rPr>
                        </m:ctrlPr>
                      </m:sSubPr>
                      <m:e>
                        <m:r>
                          <a:rPr lang="en-US" altLang="zh-CN" sz="2600" b="0" i="1" dirty="0" smtClean="0">
                            <a:latin typeface="Cambria Math" panose="02040503050406030204" pitchFamily="18" charset="0"/>
                          </a:rPr>
                          <m:t>𝐷</m:t>
                        </m:r>
                      </m:e>
                      <m:sub>
                        <m:r>
                          <a:rPr lang="en-US" altLang="zh-CN" sz="2600" b="0" i="1" dirty="0" smtClean="0">
                            <a:latin typeface="Cambria Math" panose="02040503050406030204" pitchFamily="18" charset="0"/>
                          </a:rPr>
                          <m:t>𝑡</m:t>
                        </m:r>
                      </m:sub>
                    </m:sSub>
                    <m:r>
                      <a:rPr lang="en-US" altLang="zh-CN" sz="2600" b="0" i="1" dirty="0" smtClean="0">
                        <a:latin typeface="Cambria Math" panose="02040503050406030204" pitchFamily="18" charset="0"/>
                      </a:rPr>
                      <m:t>−</m:t>
                    </m:r>
                    <m:sSub>
                      <m:sSubPr>
                        <m:ctrlPr>
                          <a:rPr lang="en-US" altLang="zh-CN" sz="2600" b="0" i="1" dirty="0" smtClean="0">
                            <a:latin typeface="Cambria Math" panose="02040503050406030204" pitchFamily="18" charset="0"/>
                          </a:rPr>
                        </m:ctrlPr>
                      </m:sSubPr>
                      <m:e>
                        <m:r>
                          <a:rPr lang="en-US" altLang="zh-CN" sz="2600" b="0" i="1" dirty="0" smtClean="0">
                            <a:latin typeface="Cambria Math" panose="02040503050406030204" pitchFamily="18" charset="0"/>
                          </a:rPr>
                          <m:t>𝐷</m:t>
                        </m:r>
                      </m:e>
                      <m:sub>
                        <m:r>
                          <a:rPr lang="en-US" altLang="zh-CN" sz="2600" b="0" i="1" dirty="0" smtClean="0">
                            <a:latin typeface="Cambria Math" panose="02040503050406030204" pitchFamily="18" charset="0"/>
                          </a:rPr>
                          <m:t>𝑡</m:t>
                        </m:r>
                        <m:r>
                          <a:rPr lang="en-US" altLang="zh-CN" sz="2600" b="0" i="1" dirty="0" smtClean="0">
                            <a:latin typeface="Cambria Math" panose="02040503050406030204" pitchFamily="18" charset="0"/>
                          </a:rPr>
                          <m:t>−1</m:t>
                        </m:r>
                      </m:sub>
                    </m:sSub>
                  </m:oMath>
                </a14:m>
                <a:r>
                  <a:rPr lang="en-US" altLang="zh-CN" sz="2600" dirty="0"/>
                  <a:t>	</a:t>
                </a: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利息</m:t>
                      </m:r>
                      <m:r>
                        <a:rPr lang="en-US" altLang="zh-CN" sz="2600" b="0" i="1" dirty="0" smtClean="0">
                          <a:latin typeface="Cambria Math" panose="02040503050406030204" pitchFamily="18" charset="0"/>
                        </a:rPr>
                        <m:t>𝐼</m:t>
                      </m:r>
                      <m:r>
                        <a:rPr lang="en-US" altLang="zh-CN" sz="2600" i="1" dirty="0" smtClean="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a:rPr lang="zh-CN" altLang="en-US" sz="2600" i="1" dirty="0" smtClean="0">
                          <a:latin typeface="Cambria Math" panose="02040503050406030204" pitchFamily="18" charset="0"/>
                        </a:rPr>
                        <m:t>税后利息支付</m:t>
                      </m:r>
                      <m:r>
                        <a:rPr lang="en-US" altLang="zh-CN" sz="2600" i="1"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2BA00AD4-4045-AE53-D620-9C960F2E76CC}"/>
                  </a:ext>
                </a:extLst>
              </p:cNvPr>
              <p:cNvSpPr txBox="1">
                <a:spLocks noRot="1" noChangeAspect="1" noMove="1" noResize="1" noEditPoints="1" noAdjustHandles="1" noChangeArrowheads="1" noChangeShapeType="1" noTextEdit="1"/>
              </p:cNvSpPr>
              <p:nvPr/>
            </p:nvSpPr>
            <p:spPr>
              <a:xfrm>
                <a:off x="31377" y="1382817"/>
                <a:ext cx="12129247" cy="1292662"/>
              </a:xfrm>
              <a:prstGeom prst="rect">
                <a:avLst/>
              </a:prstGeom>
              <a:blipFill>
                <a:blip r:embed="rId5"/>
                <a:stretch>
                  <a:fillRect l="-905" t="-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277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6BEE9E-B786-53EF-5C21-9D575FF0AC5C}"/>
                  </a:ext>
                </a:extLst>
              </p:cNvPr>
              <p:cNvSpPr txBox="1"/>
              <p:nvPr/>
            </p:nvSpPr>
            <p:spPr>
              <a:xfrm>
                <a:off x="62753" y="1659285"/>
                <a:ext cx="12066494" cy="3539430"/>
              </a:xfrm>
              <a:prstGeom prst="rect">
                <a:avLst/>
              </a:prstGeom>
              <a:noFill/>
            </p:spPr>
            <p:txBody>
              <a:bodyPr wrap="square" rtlCol="0">
                <a:spAutoFit/>
              </a:bodyPr>
              <a:lstStyle/>
              <a:p>
                <a14:m>
                  <m:oMath xmlns:m="http://schemas.openxmlformats.org/officeDocument/2006/math">
                    <m:r>
                      <m:rPr>
                        <m:nor/>
                      </m:rPr>
                      <a:rPr lang="zh-CN" altLang="en-US" sz="2800" dirty="0" smtClean="0"/>
                      <m:t>无杠杆自由现金流</m:t>
                    </m:r>
                    <m:r>
                      <a:rPr lang="en-US" altLang="zh-CN" sz="2800" b="0" i="1" dirty="0" smtClean="0">
                        <a:latin typeface="Cambria Math" panose="02040503050406030204" pitchFamily="18" charset="0"/>
                      </a:rPr>
                      <m:t>(</m:t>
                    </m:r>
                    <m:r>
                      <a:rPr lang="en-US" altLang="zh-CN" sz="2800" i="1" dirty="0" smtClean="0">
                        <a:solidFill>
                          <a:srgbClr val="FF0000"/>
                        </a:solidFill>
                        <a:latin typeface="Cambria Math" panose="02040503050406030204" pitchFamily="18" charset="0"/>
                      </a:rPr>
                      <m:t>𝑈𝐶𝐹</m:t>
                    </m:r>
                    <m:r>
                      <a:rPr lang="en-US" altLang="zh-CN" sz="2800" b="0" i="0" dirty="0" smtClean="0">
                        <a:solidFill>
                          <a:srgbClr val="FF0000"/>
                        </a:solidFill>
                        <a:latin typeface="Cambria Math" panose="02040503050406030204" pitchFamily="18" charset="0"/>
                      </a:rPr>
                      <m:t>)</m:t>
                    </m:r>
                  </m:oMath>
                </a14:m>
                <a:r>
                  <a:rPr lang="zh-CN" altLang="en-US" sz="2800" dirty="0"/>
                  <a:t>：</a:t>
                </a:r>
                <a14:m>
                  <m:oMath xmlns:m="http://schemas.openxmlformats.org/officeDocument/2006/math">
                    <m:r>
                      <a:rPr lang="en-US" altLang="zh-CN" sz="2800" i="1" dirty="0" smtClean="0">
                        <a:solidFill>
                          <a:srgbClr val="FF0000"/>
                        </a:solidFill>
                        <a:latin typeface="Cambria Math" panose="02040503050406030204" pitchFamily="18" charset="0"/>
                      </a:rPr>
                      <m:t>𝑑𝑒𝑝</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资本性支出</m:t>
                    </m:r>
                    <m:r>
                      <a:rPr lang="en-US" altLang="zh-CN" sz="2800" i="1" dirty="0" smtClean="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r>
                      <a:rPr lang="en-US" altLang="zh-CN" sz="2800" i="1" dirty="0">
                        <a:solidFill>
                          <a:srgbClr val="FF0000"/>
                        </a:solidFill>
                        <a:latin typeface="Cambria Math" panose="02040503050406030204" pitchFamily="18" charset="0"/>
                      </a:rPr>
                      <m:t>𝑁𝑊𝐶</m:t>
                    </m:r>
                  </m:oMath>
                </a14:m>
                <a:r>
                  <a:rPr lang="zh-CN" altLang="en-US" sz="2800" dirty="0"/>
                  <a:t>，</a:t>
                </a:r>
                <a:r>
                  <a:rPr lang="en-US" altLang="zh-CN" sz="2800" dirty="0"/>
                  <a:t>FCF</a:t>
                </a:r>
                <a:r>
                  <a:rPr lang="zh-CN" altLang="en-US" sz="2800" dirty="0"/>
                  <a:t>的特例</a:t>
                </a:r>
                <a:endParaRPr lang="en-US" altLang="zh-CN" sz="28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𝐸𝐵𝐼𝑇</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oMath>
                  </m:oMathPara>
                </a14:m>
                <a:endParaRPr lang="en-US" altLang="zh-CN"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b="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rPr>
                        <m:t>无杠杆净利润</m:t>
                      </m:r>
                      <m:r>
                        <a:rPr lang="en-US" altLang="zh-CN" sz="2800" b="0" i="1" dirty="0" smtClean="0">
                          <a:latin typeface="Cambria Math" panose="02040503050406030204" pitchFamily="18" charset="0"/>
                        </a:rPr>
                        <m:t>(</m:t>
                      </m:r>
                      <m:r>
                        <m:rPr>
                          <m:sty m:val="p"/>
                        </m:rPr>
                        <a:rPr lang="en-US" altLang="zh-CN" sz="2800" b="0" i="0" dirty="0" smtClean="0">
                          <a:solidFill>
                            <a:srgbClr val="FF0000"/>
                          </a:solidFill>
                          <a:latin typeface="Cambria Math" panose="02040503050406030204" pitchFamily="18" charset="0"/>
                        </a:rPr>
                        <m:t>NOPAT</m:t>
                      </m:r>
                      <m:r>
                        <a:rPr lang="en-US" altLang="zh-CN" sz="2800" b="0" i="0" dirty="0" smtClean="0">
                          <a:latin typeface="Cambria Math" panose="02040503050406030204" pitchFamily="18" charset="0"/>
                        </a:rPr>
                        <m:t>)</m:t>
                      </m:r>
                    </m:oMath>
                  </m:oMathPara>
                </a14:m>
                <a:endParaRPr lang="en-US" altLang="zh-CN" sz="2800" dirty="0"/>
              </a:p>
              <a:p>
                <a:endParaRPr lang="en-US" altLang="zh-CN" sz="2800" dirty="0"/>
              </a:p>
              <a:p>
                <a:endParaRPr lang="en-US" altLang="zh-CN" sz="2800" dirty="0"/>
              </a:p>
              <a:p>
                <a14:m>
                  <m:oMath xmlns:m="http://schemas.openxmlformats.org/officeDocument/2006/math">
                    <m:r>
                      <m:rPr>
                        <m:nor/>
                      </m:rPr>
                      <a:rPr lang="zh-CN" altLang="en-US" sz="2800" dirty="0"/>
                      <m:t>杠杆自由现金流</m:t>
                    </m:r>
                    <m:r>
                      <a:rPr lang="en-US" altLang="zh-CN" sz="2800" b="0" i="1" dirty="0" smtClean="0">
                        <a:latin typeface="Cambria Math" panose="02040503050406030204" pitchFamily="18" charset="0"/>
                      </a:rPr>
                      <m:t>(</m:t>
                    </m:r>
                    <m:r>
                      <a:rPr lang="en-US" altLang="zh-CN" sz="2800" i="1" dirty="0" smtClean="0">
                        <a:solidFill>
                          <a:srgbClr val="FF0000"/>
                        </a:solidFill>
                        <a:latin typeface="Cambria Math" panose="02040503050406030204" pitchFamily="18" charset="0"/>
                      </a:rPr>
                      <m:t>𝐿𝐶𝐹</m:t>
                    </m:r>
                    <m:r>
                      <m:rPr>
                        <m:nor/>
                      </m:rPr>
                      <a:rPr lang="en-US" altLang="zh-CN" sz="2800" b="0" i="0" dirty="0" smtClean="0">
                        <a:solidFill>
                          <a:srgbClr val="FF0000"/>
                        </a:solidFill>
                        <a:latin typeface="Cambria Math" panose="02040503050406030204" pitchFamily="18" charset="0"/>
                      </a:rPr>
                      <m:t>)</m:t>
                    </m:r>
                  </m:oMath>
                </a14:m>
                <a:r>
                  <a:rPr lang="zh-CN" altLang="en-US" sz="2800" dirty="0"/>
                  <a:t>：</a:t>
                </a:r>
                <a:r>
                  <a:rPr lang="en-US" altLang="zh-CN" sz="2800" dirty="0">
                    <a:solidFill>
                      <a:srgbClr val="FF0000"/>
                    </a:solidFill>
                  </a:rPr>
                  <a:t> </a:t>
                </a:r>
                <a14:m>
                  <m:oMath xmlns:m="http://schemas.openxmlformats.org/officeDocument/2006/math">
                    <m:r>
                      <a:rPr lang="en-US" altLang="zh-CN" sz="2800" i="1" dirty="0">
                        <a:solidFill>
                          <a:srgbClr val="FF0000"/>
                        </a:solidFill>
                        <a:latin typeface="Cambria Math" panose="02040503050406030204" pitchFamily="18" charset="0"/>
                      </a:rPr>
                      <m:t>𝑑𝑒𝑝</m:t>
                    </m:r>
                    <m:r>
                      <a:rPr lang="en-US" altLang="zh-CN" sz="2800" i="1" dirty="0">
                        <a:solidFill>
                          <a:srgbClr val="FF0000"/>
                        </a:solidFill>
                        <a:latin typeface="Cambria Math" panose="02040503050406030204" pitchFamily="18" charset="0"/>
                      </a:rPr>
                      <m:t>=</m:t>
                    </m:r>
                    <m:r>
                      <a:rPr lang="zh-CN" altLang="en-US" sz="2800" i="1" dirty="0">
                        <a:solidFill>
                          <a:srgbClr val="FF0000"/>
                        </a:solidFill>
                        <a:latin typeface="Cambria Math" panose="02040503050406030204" pitchFamily="18" charset="0"/>
                      </a:rPr>
                      <m:t>资本性支出</m:t>
                    </m:r>
                    <m:r>
                      <a:rPr lang="en-US" altLang="zh-CN" sz="2800" i="1" dirty="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r>
                      <a:rPr lang="en-US" altLang="zh-CN" sz="2800" i="1" dirty="0">
                        <a:solidFill>
                          <a:srgbClr val="FF0000"/>
                        </a:solidFill>
                        <a:latin typeface="Cambria Math" panose="02040503050406030204" pitchFamily="18" charset="0"/>
                      </a:rPr>
                      <m:t>𝑁𝑊𝐶</m:t>
                    </m:r>
                    <m:r>
                      <a:rPr lang="zh-CN" altLang="en-US" sz="2800" i="1" dirty="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𝐷</m:t>
                        </m:r>
                      </m:e>
                      <m:sub>
                        <m:r>
                          <a:rPr lang="en-US" altLang="zh-CN" sz="2800" i="1" dirty="0">
                            <a:solidFill>
                              <a:srgbClr val="FF0000"/>
                            </a:solidFill>
                            <a:latin typeface="Cambria Math" panose="02040503050406030204" pitchFamily="18" charset="0"/>
                          </a:rPr>
                          <m:t>𝑡</m:t>
                        </m:r>
                      </m:sub>
                    </m:sSub>
                    <m:r>
                      <a:rPr lang="en-US" altLang="zh-CN" sz="2800" b="0" i="0" dirty="0" smtClean="0">
                        <a:solidFill>
                          <a:srgbClr val="FF0000"/>
                        </a:solidFill>
                        <a:latin typeface="Cambria Math" panose="02040503050406030204" pitchFamily="18" charset="0"/>
                      </a:rPr>
                      <m:t>=0</m:t>
                    </m:r>
                  </m:oMath>
                </a14:m>
                <a:r>
                  <a:rPr lang="zh-CN" altLang="en-US" sz="2800" dirty="0"/>
                  <a:t>，</a:t>
                </a:r>
                <a:r>
                  <a:rPr lang="en-US" altLang="zh-CN" sz="2800" dirty="0"/>
                  <a:t>FCFE</a:t>
                </a:r>
                <a:r>
                  <a:rPr lang="zh-CN" altLang="en-US" sz="2800" dirty="0"/>
                  <a:t>的特例</a:t>
                </a:r>
                <a:endParaRPr lang="en-US" altLang="zh-CN" sz="2800" dirty="0"/>
              </a:p>
              <a:p>
                <a:pPr/>
                <a14:m>
                  <m:oMathPara xmlns:m="http://schemas.openxmlformats.org/officeDocument/2006/math">
                    <m:oMathParaPr>
                      <m:jc m:val="left"/>
                    </m:oMathParaPr>
                    <m:oMath xmlns:m="http://schemas.openxmlformats.org/officeDocument/2006/math">
                      <m:r>
                        <a:rPr lang="en-US" altLang="zh-CN" sz="2800" b="0" i="1" dirty="0" smtClean="0">
                          <a:latin typeface="Cambria Math" panose="02040503050406030204" pitchFamily="18" charset="0"/>
                        </a:rPr>
                        <m:t>=</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𝐸𝐵𝐼𝑇</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𝐼</m:t>
                          </m:r>
                        </m:e>
                      </m:d>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oMath>
                  </m:oMathPara>
                </a14:m>
                <a:endParaRPr lang="en-US" altLang="zh-CN"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b="0" i="0"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净利润</m:t>
                      </m:r>
                      <m:r>
                        <a:rPr lang="en-US" altLang="zh-CN" sz="2800" b="0" i="0" dirty="0" smtClean="0">
                          <a:latin typeface="Cambria Math" panose="02040503050406030204" pitchFamily="18" charset="0"/>
                          <a:ea typeface="Cambria Math" panose="02040503050406030204" pitchFamily="18" charset="0"/>
                        </a:rPr>
                        <m:t>(</m:t>
                      </m:r>
                      <m:r>
                        <m:rPr>
                          <m:sty m:val="p"/>
                        </m:rPr>
                        <a:rPr lang="en-US" altLang="zh-CN" sz="2800" b="0" i="0" dirty="0" smtClean="0">
                          <a:solidFill>
                            <a:srgbClr val="FF0000"/>
                          </a:solidFill>
                          <a:latin typeface="Cambria Math" panose="02040503050406030204" pitchFamily="18" charset="0"/>
                          <a:ea typeface="Cambria Math" panose="02040503050406030204" pitchFamily="18" charset="0"/>
                        </a:rPr>
                        <m:t>NI</m:t>
                      </m:r>
                      <m:r>
                        <a:rPr lang="en-US" altLang="zh-CN" sz="2800" b="0" i="0" dirty="0" smtClean="0">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4D6BEE9E-B786-53EF-5C21-9D575FF0AC5C}"/>
                  </a:ext>
                </a:extLst>
              </p:cNvPr>
              <p:cNvSpPr txBox="1">
                <a:spLocks noRot="1" noChangeAspect="1" noMove="1" noResize="1" noEditPoints="1" noAdjustHandles="1" noChangeArrowheads="1" noChangeShapeType="1" noTextEdit="1"/>
              </p:cNvSpPr>
              <p:nvPr/>
            </p:nvSpPr>
            <p:spPr>
              <a:xfrm>
                <a:off x="62753" y="1659285"/>
                <a:ext cx="12066494" cy="3539430"/>
              </a:xfrm>
              <a:prstGeom prst="rect">
                <a:avLst/>
              </a:prstGeom>
              <a:blipFill>
                <a:blip r:embed="rId4"/>
                <a:stretch>
                  <a:fillRect t="-1721" r="-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816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086936" y="250621"/>
            <a:ext cx="1446230"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NPV</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计算</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2D5014C-26EC-FF6E-5A9D-C1F6D9AD5C9D}"/>
                  </a:ext>
                </a:extLst>
              </p:cNvPr>
              <p:cNvSpPr txBox="1"/>
              <p:nvPr/>
            </p:nvSpPr>
            <p:spPr>
              <a:xfrm>
                <a:off x="4413007" y="2794532"/>
                <a:ext cx="3365986" cy="1268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𝑁𝑃𝑉</m:t>
                      </m:r>
                      <m:r>
                        <a:rPr lang="en-US" altLang="zh-CN" sz="2800" b="0" i="0"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=0</m:t>
                          </m:r>
                        </m:sub>
                        <m:sup>
                          <m:r>
                            <a:rPr lang="en-US" altLang="zh-CN" sz="2800" b="0" i="1" smtClean="0">
                              <a:latin typeface="Cambria Math" panose="02040503050406030204" pitchFamily="18" charset="0"/>
                            </a:rPr>
                            <m:t>𝑛</m:t>
                          </m:r>
                        </m:sup>
                        <m:e>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𝑡</m:t>
                                  </m:r>
                                </m:sub>
                              </m:sSub>
                            </m:num>
                            <m:den>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𝑡</m:t>
                                  </m:r>
                                </m:sup>
                              </m:sSup>
                            </m:den>
                          </m:f>
                        </m:e>
                      </m:nary>
                    </m:oMath>
                  </m:oMathPara>
                </a14:m>
                <a:endParaRPr lang="zh-CN" altLang="en-US" sz="2800" dirty="0"/>
              </a:p>
            </p:txBody>
          </p:sp>
        </mc:Choice>
        <mc:Fallback xmlns="">
          <p:sp>
            <p:nvSpPr>
              <p:cNvPr id="2" name="文本框 1">
                <a:extLst>
                  <a:ext uri="{FF2B5EF4-FFF2-40B4-BE49-F238E27FC236}">
                    <a16:creationId xmlns:a16="http://schemas.microsoft.com/office/drawing/2014/main" id="{12D5014C-26EC-FF6E-5A9D-C1F6D9AD5C9D}"/>
                  </a:ext>
                </a:extLst>
              </p:cNvPr>
              <p:cNvSpPr txBox="1">
                <a:spLocks noRot="1" noChangeAspect="1" noMove="1" noResize="1" noEditPoints="1" noAdjustHandles="1" noChangeArrowheads="1" noChangeShapeType="1" noTextEdit="1"/>
              </p:cNvSpPr>
              <p:nvPr/>
            </p:nvSpPr>
            <p:spPr>
              <a:xfrm>
                <a:off x="4413007" y="2794532"/>
                <a:ext cx="3365986" cy="126893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196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28293" y="250621"/>
            <a:ext cx="256352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对</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FCF</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进一步调整</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A9496C8-52D7-B3B4-46F3-2D2977107BF9}"/>
                  </a:ext>
                </a:extLst>
              </p:cNvPr>
              <p:cNvSpPr txBox="1"/>
              <p:nvPr/>
            </p:nvSpPr>
            <p:spPr>
              <a:xfrm>
                <a:off x="304800" y="3167390"/>
                <a:ext cx="2648097" cy="523220"/>
              </a:xfrm>
              <a:prstGeom prst="rect">
                <a:avLst/>
              </a:prstGeom>
              <a:noFill/>
            </p:spPr>
            <p:txBody>
              <a:bodyPr wrap="none" rtlCol="0">
                <a:spAutoFit/>
              </a:bodyPr>
              <a:lstStyle/>
              <a:p>
                <a:pPr algn="l"/>
                <a:r>
                  <a:rPr lang="zh-CN" altLang="en-US" sz="2800" dirty="0"/>
                  <a:t>进一步调整</a:t>
                </a:r>
                <a14:m>
                  <m:oMath xmlns:m="http://schemas.openxmlformats.org/officeDocument/2006/math">
                    <m:r>
                      <a:rPr lang="en-US" altLang="zh-CN" sz="2800" i="1" dirty="0" smtClean="0">
                        <a:latin typeface="Cambria Math" panose="02040503050406030204" pitchFamily="18" charset="0"/>
                      </a:rPr>
                      <m:t>𝐹𝐶𝐹</m:t>
                    </m:r>
                  </m:oMath>
                </a14:m>
                <a:endParaRPr lang="zh-CN" altLang="en-US" sz="2800" dirty="0"/>
              </a:p>
            </p:txBody>
          </p:sp>
        </mc:Choice>
        <mc:Fallback xmlns="">
          <p:sp>
            <p:nvSpPr>
              <p:cNvPr id="3" name="文本框 2">
                <a:extLst>
                  <a:ext uri="{FF2B5EF4-FFF2-40B4-BE49-F238E27FC236}">
                    <a16:creationId xmlns:a16="http://schemas.microsoft.com/office/drawing/2014/main" id="{0A9496C8-52D7-B3B4-46F3-2D2977107BF9}"/>
                  </a:ext>
                </a:extLst>
              </p:cNvPr>
              <p:cNvSpPr txBox="1">
                <a:spLocks noRot="1" noChangeAspect="1" noMove="1" noResize="1" noEditPoints="1" noAdjustHandles="1" noChangeArrowheads="1" noChangeShapeType="1" noTextEdit="1"/>
              </p:cNvSpPr>
              <p:nvPr/>
            </p:nvSpPr>
            <p:spPr>
              <a:xfrm>
                <a:off x="304800" y="3167390"/>
                <a:ext cx="2648097" cy="523220"/>
              </a:xfrm>
              <a:prstGeom prst="rect">
                <a:avLst/>
              </a:prstGeom>
              <a:blipFill>
                <a:blip r:embed="rId4"/>
                <a:stretch>
                  <a:fillRect l="-4608" t="-12941" b="-32941"/>
                </a:stretch>
              </a:blipFill>
            </p:spPr>
            <p:txBody>
              <a:bodyPr/>
              <a:lstStyle/>
              <a:p>
                <a:r>
                  <a:rPr lang="zh-CN" altLang="en-US">
                    <a:noFill/>
                  </a:rPr>
                  <a:t> </a:t>
                </a:r>
              </a:p>
            </p:txBody>
          </p:sp>
        </mc:Fallback>
      </mc:AlternateContent>
      <p:sp>
        <p:nvSpPr>
          <p:cNvPr id="4" name="左大括号 3">
            <a:extLst>
              <a:ext uri="{FF2B5EF4-FFF2-40B4-BE49-F238E27FC236}">
                <a16:creationId xmlns:a16="http://schemas.microsoft.com/office/drawing/2014/main" id="{FE1E7FAF-7071-BFED-88F7-C4B1EE646BA9}"/>
              </a:ext>
            </a:extLst>
          </p:cNvPr>
          <p:cNvSpPr/>
          <p:nvPr/>
        </p:nvSpPr>
        <p:spPr>
          <a:xfrm>
            <a:off x="2952897" y="1452282"/>
            <a:ext cx="364043" cy="39534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ACE7A59-4551-B862-8E09-46EC0AC61B7C}"/>
              </a:ext>
            </a:extLst>
          </p:cNvPr>
          <p:cNvSpPr txBox="1"/>
          <p:nvPr/>
        </p:nvSpPr>
        <p:spPr>
          <a:xfrm>
            <a:off x="3316940" y="1190672"/>
            <a:ext cx="8651727" cy="523220"/>
          </a:xfrm>
          <a:prstGeom prst="rect">
            <a:avLst/>
          </a:prstGeom>
          <a:noFill/>
        </p:spPr>
        <p:txBody>
          <a:bodyPr wrap="none" rtlCol="0">
            <a:spAutoFit/>
          </a:bodyPr>
          <a:lstStyle/>
          <a:p>
            <a:pPr algn="l"/>
            <a:r>
              <a:rPr lang="zh-CN" altLang="en-US" sz="2800" dirty="0"/>
              <a:t>其他非现金项目：加回</a:t>
            </a:r>
            <a:r>
              <a:rPr lang="zh-CN" altLang="en-US" sz="2800" dirty="0">
                <a:solidFill>
                  <a:srgbClr val="FF0000"/>
                </a:solidFill>
              </a:rPr>
              <a:t>无形资产</a:t>
            </a:r>
            <a:r>
              <a:rPr lang="en-US" altLang="zh-CN" sz="2800" dirty="0">
                <a:solidFill>
                  <a:srgbClr val="FF0000"/>
                </a:solidFill>
              </a:rPr>
              <a:t>(</a:t>
            </a:r>
            <a:r>
              <a:rPr lang="zh-CN" altLang="en-US" sz="2800" dirty="0">
                <a:solidFill>
                  <a:srgbClr val="FF0000"/>
                </a:solidFill>
              </a:rPr>
              <a:t>如专利权</a:t>
            </a:r>
            <a:r>
              <a:rPr lang="en-US" altLang="zh-CN" sz="2800" dirty="0">
                <a:solidFill>
                  <a:srgbClr val="FF0000"/>
                </a:solidFill>
              </a:rPr>
              <a:t>)</a:t>
            </a:r>
            <a:r>
              <a:rPr lang="zh-CN" altLang="en-US" sz="2800" dirty="0">
                <a:solidFill>
                  <a:srgbClr val="FF0000"/>
                </a:solidFill>
              </a:rPr>
              <a:t>的摊销费用</a:t>
            </a:r>
          </a:p>
        </p:txBody>
      </p:sp>
      <p:sp>
        <p:nvSpPr>
          <p:cNvPr id="8" name="文本框 7">
            <a:extLst>
              <a:ext uri="{FF2B5EF4-FFF2-40B4-BE49-F238E27FC236}">
                <a16:creationId xmlns:a16="http://schemas.microsoft.com/office/drawing/2014/main" id="{18A62512-8926-FD96-55E5-B288E71294E1}"/>
              </a:ext>
            </a:extLst>
          </p:cNvPr>
          <p:cNvSpPr txBox="1"/>
          <p:nvPr/>
        </p:nvSpPr>
        <p:spPr>
          <a:xfrm>
            <a:off x="3316940" y="1981359"/>
            <a:ext cx="3416320" cy="523220"/>
          </a:xfrm>
          <a:prstGeom prst="rect">
            <a:avLst/>
          </a:prstGeom>
          <a:noFill/>
        </p:spPr>
        <p:txBody>
          <a:bodyPr wrap="none" rtlCol="0">
            <a:spAutoFit/>
          </a:bodyPr>
          <a:lstStyle/>
          <a:p>
            <a:pPr algn="l"/>
            <a:r>
              <a:rPr lang="zh-CN" altLang="en-US" sz="2800" dirty="0"/>
              <a:t>考虑现金流发生时机</a:t>
            </a:r>
          </a:p>
        </p:txBody>
      </p:sp>
      <p:sp>
        <p:nvSpPr>
          <p:cNvPr id="6" name="文本框 5">
            <a:extLst>
              <a:ext uri="{FF2B5EF4-FFF2-40B4-BE49-F238E27FC236}">
                <a16:creationId xmlns:a16="http://schemas.microsoft.com/office/drawing/2014/main" id="{6D85EF9D-0738-E758-46FF-1A318A873560}"/>
              </a:ext>
            </a:extLst>
          </p:cNvPr>
          <p:cNvSpPr txBox="1"/>
          <p:nvPr/>
        </p:nvSpPr>
        <p:spPr>
          <a:xfrm>
            <a:off x="3316940" y="2772046"/>
            <a:ext cx="6152646" cy="523220"/>
          </a:xfrm>
          <a:prstGeom prst="rect">
            <a:avLst/>
          </a:prstGeom>
          <a:noFill/>
        </p:spPr>
        <p:txBody>
          <a:bodyPr wrap="none" rtlCol="0">
            <a:spAutoFit/>
          </a:bodyPr>
          <a:lstStyle/>
          <a:p>
            <a:pPr algn="l"/>
            <a:r>
              <a:rPr lang="zh-CN" altLang="en-US" sz="2800" dirty="0"/>
              <a:t>加速折旧：</a:t>
            </a:r>
            <a:r>
              <a:rPr lang="en-US" altLang="zh-CN" sz="2800" dirty="0"/>
              <a:t>MACRS</a:t>
            </a:r>
            <a:r>
              <a:rPr lang="zh-CN" altLang="en-US" sz="2800" dirty="0"/>
              <a:t>，如课本</a:t>
            </a:r>
            <a:r>
              <a:rPr lang="en-US" altLang="zh-CN" sz="2800" dirty="0"/>
              <a:t>P236</a:t>
            </a:r>
            <a:r>
              <a:rPr lang="zh-CN" altLang="en-US" sz="2800" dirty="0"/>
              <a:t>例</a:t>
            </a:r>
            <a:r>
              <a:rPr lang="en-US" altLang="zh-CN" sz="2800" dirty="0"/>
              <a:t>8.5</a:t>
            </a:r>
            <a:endParaRPr lang="zh-CN" altLang="en-US" sz="2800" dirty="0"/>
          </a:p>
        </p:txBody>
      </p:sp>
      <p:sp>
        <p:nvSpPr>
          <p:cNvPr id="7" name="文本框 6">
            <a:extLst>
              <a:ext uri="{FF2B5EF4-FFF2-40B4-BE49-F238E27FC236}">
                <a16:creationId xmlns:a16="http://schemas.microsoft.com/office/drawing/2014/main" id="{BE144739-1919-B1BD-D86F-C70F9AAB58C5}"/>
              </a:ext>
            </a:extLst>
          </p:cNvPr>
          <p:cNvSpPr txBox="1"/>
          <p:nvPr/>
        </p:nvSpPr>
        <p:spPr>
          <a:xfrm>
            <a:off x="3316940" y="3562733"/>
            <a:ext cx="1980029" cy="523220"/>
          </a:xfrm>
          <a:prstGeom prst="rect">
            <a:avLst/>
          </a:prstGeom>
          <a:noFill/>
        </p:spPr>
        <p:txBody>
          <a:bodyPr wrap="none" rtlCol="0">
            <a:spAutoFit/>
          </a:bodyPr>
          <a:lstStyle/>
          <a:p>
            <a:pPr algn="l"/>
            <a:r>
              <a:rPr lang="zh-CN" altLang="en-US" sz="2800" dirty="0">
                <a:solidFill>
                  <a:srgbClr val="FF0000"/>
                </a:solidFill>
              </a:rPr>
              <a:t>残值</a:t>
            </a:r>
            <a:r>
              <a:rPr lang="zh-CN" altLang="en-US" sz="2800" dirty="0"/>
              <a:t>的处理</a:t>
            </a:r>
          </a:p>
        </p:txBody>
      </p:sp>
      <p:sp>
        <p:nvSpPr>
          <p:cNvPr id="11" name="文本框 10">
            <a:extLst>
              <a:ext uri="{FF2B5EF4-FFF2-40B4-BE49-F238E27FC236}">
                <a16:creationId xmlns:a16="http://schemas.microsoft.com/office/drawing/2014/main" id="{278F856F-B29B-7ADF-0E87-2FA0FD01A74F}"/>
              </a:ext>
            </a:extLst>
          </p:cNvPr>
          <p:cNvSpPr txBox="1"/>
          <p:nvPr/>
        </p:nvSpPr>
        <p:spPr>
          <a:xfrm>
            <a:off x="3316940" y="4353420"/>
            <a:ext cx="7007046" cy="523220"/>
          </a:xfrm>
          <a:prstGeom prst="rect">
            <a:avLst/>
          </a:prstGeom>
          <a:noFill/>
        </p:spPr>
        <p:txBody>
          <a:bodyPr wrap="none" rtlCol="0">
            <a:spAutoFit/>
          </a:bodyPr>
          <a:lstStyle/>
          <a:p>
            <a:pPr algn="l"/>
            <a:r>
              <a:rPr lang="zh-CN" altLang="en-US" sz="2800" dirty="0"/>
              <a:t>预测期期末价值（</a:t>
            </a:r>
            <a:r>
              <a:rPr lang="zh-CN" altLang="en-US" sz="2800" dirty="0">
                <a:solidFill>
                  <a:srgbClr val="FF0000"/>
                </a:solidFill>
              </a:rPr>
              <a:t>持续价值</a:t>
            </a:r>
            <a:r>
              <a:rPr lang="zh-CN" altLang="en-US" sz="2800" dirty="0"/>
              <a:t>、终值）的处理</a:t>
            </a:r>
          </a:p>
        </p:txBody>
      </p:sp>
      <p:sp>
        <p:nvSpPr>
          <p:cNvPr id="9" name="文本框 8">
            <a:extLst>
              <a:ext uri="{FF2B5EF4-FFF2-40B4-BE49-F238E27FC236}">
                <a16:creationId xmlns:a16="http://schemas.microsoft.com/office/drawing/2014/main" id="{843268A2-645E-9E62-E76F-089AFF69FC8D}"/>
              </a:ext>
            </a:extLst>
          </p:cNvPr>
          <p:cNvSpPr txBox="1"/>
          <p:nvPr/>
        </p:nvSpPr>
        <p:spPr>
          <a:xfrm>
            <a:off x="3316940" y="5144107"/>
            <a:ext cx="2698175" cy="523220"/>
          </a:xfrm>
          <a:prstGeom prst="rect">
            <a:avLst/>
          </a:prstGeom>
          <a:noFill/>
        </p:spPr>
        <p:txBody>
          <a:bodyPr wrap="none" rtlCol="0">
            <a:spAutoFit/>
          </a:bodyPr>
          <a:lstStyle/>
          <a:p>
            <a:pPr algn="l"/>
            <a:r>
              <a:rPr lang="zh-CN" altLang="en-US" sz="2800" dirty="0">
                <a:solidFill>
                  <a:srgbClr val="FF0000"/>
                </a:solidFill>
              </a:rPr>
              <a:t>纳税递延与追溯</a:t>
            </a:r>
          </a:p>
        </p:txBody>
      </p:sp>
      <p:sp>
        <p:nvSpPr>
          <p:cNvPr id="2" name="文本框 1">
            <a:extLst>
              <a:ext uri="{FF2B5EF4-FFF2-40B4-BE49-F238E27FC236}">
                <a16:creationId xmlns:a16="http://schemas.microsoft.com/office/drawing/2014/main" id="{B72F8DF0-F4D5-EA6A-C1AF-B309726060AA}"/>
              </a:ext>
            </a:extLst>
          </p:cNvPr>
          <p:cNvSpPr txBox="1"/>
          <p:nvPr/>
        </p:nvSpPr>
        <p:spPr>
          <a:xfrm>
            <a:off x="4306955" y="6185647"/>
            <a:ext cx="7885046" cy="461665"/>
          </a:xfrm>
          <a:prstGeom prst="rect">
            <a:avLst/>
          </a:prstGeom>
          <a:noFill/>
        </p:spPr>
        <p:txBody>
          <a:bodyPr wrap="square" rtlCol="0">
            <a:spAutoFit/>
          </a:bodyPr>
          <a:lstStyle/>
          <a:p>
            <a:pPr algn="l"/>
            <a:r>
              <a:rPr lang="zh-CN" altLang="en-US" sz="2400" dirty="0">
                <a:solidFill>
                  <a:srgbClr val="FF0000"/>
                </a:solidFill>
              </a:rPr>
              <a:t>这些调整项目具体题目具体分析，题目要你考虑你就考虑。</a:t>
            </a:r>
          </a:p>
        </p:txBody>
      </p:sp>
    </p:spTree>
    <p:extLst>
      <p:ext uri="{BB962C8B-B14F-4D97-AF65-F5344CB8AC3E}">
        <p14:creationId xmlns:p14="http://schemas.microsoft.com/office/powerpoint/2010/main" val="1401550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861491" y="250621"/>
            <a:ext cx="189712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MACRS</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5E6CDEA-42E3-D319-9487-28AE064A8C7B}"/>
              </a:ext>
            </a:extLst>
          </p:cNvPr>
          <p:cNvSpPr txBox="1"/>
          <p:nvPr/>
        </p:nvSpPr>
        <p:spPr>
          <a:xfrm>
            <a:off x="358588" y="1443841"/>
            <a:ext cx="11474824" cy="3970318"/>
          </a:xfrm>
          <a:prstGeom prst="rect">
            <a:avLst/>
          </a:prstGeom>
          <a:noFill/>
        </p:spPr>
        <p:txBody>
          <a:bodyPr wrap="square" rtlCol="0">
            <a:spAutoFit/>
          </a:bodyPr>
          <a:lstStyle/>
          <a:p>
            <a:pPr algn="l"/>
            <a:r>
              <a:rPr lang="zh-CN" altLang="en-US" sz="2800" dirty="0"/>
              <a:t>例题：课本</a:t>
            </a:r>
            <a:r>
              <a:rPr lang="en-US" altLang="zh-CN" sz="2800" dirty="0"/>
              <a:t>P236</a:t>
            </a:r>
            <a:r>
              <a:rPr lang="zh-CN" altLang="en-US" sz="2800" dirty="0"/>
              <a:t>例</a:t>
            </a:r>
            <a:r>
              <a:rPr lang="en-US" altLang="zh-CN" sz="2800" dirty="0"/>
              <a:t>8.5</a:t>
            </a:r>
            <a:r>
              <a:rPr lang="zh-CN" altLang="en-US" sz="2800" dirty="0"/>
              <a:t>、</a:t>
            </a:r>
            <a:r>
              <a:rPr lang="en-US" altLang="zh-CN" sz="2800" dirty="0"/>
              <a:t>8.6</a:t>
            </a:r>
            <a:r>
              <a:rPr lang="zh-CN" altLang="en-US" sz="2800" dirty="0"/>
              <a:t>改编</a:t>
            </a:r>
            <a:endParaRPr lang="en-US" altLang="zh-CN" sz="2800" dirty="0"/>
          </a:p>
          <a:p>
            <a:pPr algn="l"/>
            <a:r>
              <a:rPr lang="en-US" altLang="zh-CN" sz="2800" dirty="0"/>
              <a:t>A</a:t>
            </a:r>
            <a:r>
              <a:rPr lang="zh-CN" altLang="en-US" sz="2800" dirty="0"/>
              <a:t>公司预计购买一台售价</a:t>
            </a:r>
            <a:r>
              <a:rPr lang="en-US" altLang="zh-CN" sz="2800" dirty="0"/>
              <a:t>100</a:t>
            </a:r>
            <a:r>
              <a:rPr lang="zh-CN" altLang="en-US" sz="2800" dirty="0"/>
              <a:t>万元的全新设备，假设</a:t>
            </a:r>
            <a:r>
              <a:rPr lang="en-US" altLang="zh-CN" sz="2800" dirty="0"/>
              <a:t>5</a:t>
            </a:r>
            <a:r>
              <a:rPr lang="zh-CN" altLang="en-US" sz="2800" dirty="0"/>
              <a:t>年内折旧完毕，残值为</a:t>
            </a:r>
            <a:r>
              <a:rPr lang="en-US" altLang="zh-CN" sz="2800" dirty="0"/>
              <a:t>50</a:t>
            </a:r>
            <a:r>
              <a:rPr lang="zh-CN" altLang="en-US" sz="2800" dirty="0"/>
              <a:t>万元，并在第</a:t>
            </a:r>
            <a:r>
              <a:rPr lang="en-US" altLang="zh-CN" sz="2800" dirty="0"/>
              <a:t>5</a:t>
            </a:r>
            <a:r>
              <a:rPr lang="zh-CN" altLang="en-US" sz="2800" dirty="0"/>
              <a:t>年时以</a:t>
            </a:r>
            <a:r>
              <a:rPr lang="en-US" altLang="zh-CN" sz="2800" dirty="0"/>
              <a:t>60</a:t>
            </a:r>
            <a:r>
              <a:rPr lang="zh-CN" altLang="en-US" sz="2800" dirty="0"/>
              <a:t>万元价格出售，使用该设备可以每年为公司带来</a:t>
            </a:r>
            <a:r>
              <a:rPr lang="en-US" altLang="zh-CN" sz="2800" dirty="0"/>
              <a:t>70</a:t>
            </a:r>
            <a:r>
              <a:rPr lang="zh-CN" altLang="en-US" sz="2800" dirty="0"/>
              <a:t>万元收入，每年原材料等现金成本支出</a:t>
            </a:r>
            <a:r>
              <a:rPr lang="en-US" altLang="zh-CN" sz="2800" dirty="0"/>
              <a:t>20</a:t>
            </a:r>
            <a:r>
              <a:rPr lang="zh-CN" altLang="en-US" sz="2800" dirty="0"/>
              <a:t>万元，不计净营运资本，项目的折现率为</a:t>
            </a:r>
            <a:r>
              <a:rPr lang="en-US" altLang="zh-CN" sz="2800" dirty="0"/>
              <a:t>10%</a:t>
            </a:r>
            <a:r>
              <a:rPr lang="zh-CN" altLang="en-US" sz="2800" dirty="0"/>
              <a:t>，公司的所得税率为</a:t>
            </a:r>
            <a:r>
              <a:rPr lang="en-US" altLang="zh-CN" sz="2800" dirty="0"/>
              <a:t>40%</a:t>
            </a:r>
            <a:r>
              <a:rPr lang="zh-CN" altLang="en-US" sz="2800" dirty="0"/>
              <a:t>，请问使用该设备对公司自由现金流的影响？</a:t>
            </a:r>
            <a:endParaRPr lang="en-US" altLang="zh-CN" sz="2800" dirty="0"/>
          </a:p>
          <a:p>
            <a:r>
              <a:rPr lang="zh-CN" altLang="en-US" sz="2800" dirty="0"/>
              <a:t>（</a:t>
            </a:r>
            <a:r>
              <a:rPr lang="en-US" altLang="zh-CN" sz="2800" dirty="0"/>
              <a:t>1</a:t>
            </a:r>
            <a:r>
              <a:rPr lang="zh-CN" altLang="en-US" sz="2800" dirty="0"/>
              <a:t>）请使用线性折旧法计算？</a:t>
            </a:r>
            <a:endParaRPr lang="en-US" altLang="zh-CN" sz="2800" dirty="0"/>
          </a:p>
          <a:p>
            <a:pPr algn="l"/>
            <a:r>
              <a:rPr lang="zh-CN" altLang="en-US" sz="2800" dirty="0"/>
              <a:t>（</a:t>
            </a:r>
            <a:r>
              <a:rPr lang="en-US" altLang="zh-CN" sz="2800" dirty="0"/>
              <a:t>2</a:t>
            </a:r>
            <a:r>
              <a:rPr lang="zh-CN" altLang="en-US" sz="2800" dirty="0"/>
              <a:t>）请使用</a:t>
            </a:r>
            <a:r>
              <a:rPr lang="en-US" altLang="zh-CN" sz="2800" dirty="0"/>
              <a:t>MACRS</a:t>
            </a:r>
            <a:r>
              <a:rPr lang="zh-CN" altLang="en-US" sz="2800" dirty="0"/>
              <a:t>折旧法计算（折旧比率：</a:t>
            </a:r>
            <a:r>
              <a:rPr lang="en-US" altLang="zh-CN" sz="2800" dirty="0"/>
              <a:t>20%</a:t>
            </a:r>
            <a:r>
              <a:rPr lang="zh-CN" altLang="en-US" sz="2800" dirty="0"/>
              <a:t>，</a:t>
            </a:r>
            <a:r>
              <a:rPr lang="en-US" altLang="zh-CN" sz="2800" dirty="0"/>
              <a:t>32%</a:t>
            </a:r>
            <a:r>
              <a:rPr lang="zh-CN" altLang="en-US" sz="2800" dirty="0"/>
              <a:t>，</a:t>
            </a:r>
            <a:r>
              <a:rPr lang="en-US" altLang="zh-CN" sz="2800" dirty="0"/>
              <a:t>19.2%</a:t>
            </a:r>
            <a:r>
              <a:rPr lang="zh-CN" altLang="en-US" sz="2800" dirty="0"/>
              <a:t>，</a:t>
            </a:r>
            <a:r>
              <a:rPr lang="en-US" altLang="zh-CN" sz="2800" dirty="0"/>
              <a:t>11.52%</a:t>
            </a:r>
            <a:r>
              <a:rPr lang="zh-CN" altLang="en-US" sz="2800" dirty="0"/>
              <a:t>，</a:t>
            </a:r>
            <a:r>
              <a:rPr lang="en-US" altLang="zh-CN" sz="2800" dirty="0"/>
              <a:t>11.52%</a:t>
            </a:r>
            <a:r>
              <a:rPr lang="zh-CN" altLang="en-US" sz="2800" dirty="0"/>
              <a:t>，</a:t>
            </a:r>
            <a:r>
              <a:rPr lang="en-US" altLang="zh-CN" sz="2800" dirty="0"/>
              <a:t>5.76%</a:t>
            </a:r>
            <a:r>
              <a:rPr lang="zh-CN" altLang="en-US" sz="2800" dirty="0"/>
              <a:t>）？</a:t>
            </a:r>
            <a:endParaRPr lang="en-US" altLang="zh-CN" sz="2800" dirty="0"/>
          </a:p>
        </p:txBody>
      </p:sp>
    </p:spTree>
    <p:extLst>
      <p:ext uri="{BB962C8B-B14F-4D97-AF65-F5344CB8AC3E}">
        <p14:creationId xmlns:p14="http://schemas.microsoft.com/office/powerpoint/2010/main" val="2732579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861490" y="250621"/>
            <a:ext cx="189712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MACRS</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0256D17-C574-0CF5-31D9-1CB000A56DBF}"/>
                  </a:ext>
                </a:extLst>
              </p:cNvPr>
              <p:cNvSpPr txBox="1"/>
              <p:nvPr/>
            </p:nvSpPr>
            <p:spPr>
              <a:xfrm>
                <a:off x="0" y="1243241"/>
                <a:ext cx="12192000" cy="4586961"/>
              </a:xfrm>
              <a:prstGeom prst="rect">
                <a:avLst/>
              </a:prstGeom>
              <a:noFill/>
            </p:spPr>
            <p:txBody>
              <a:bodyPr wrap="square" rtlCol="0">
                <a:spAutoFit/>
              </a:bodyPr>
              <a:lstStyle/>
              <a:p>
                <a:pPr algn="l"/>
                <a:r>
                  <a:rPr lang="zh-CN" altLang="en-US" sz="2800" dirty="0"/>
                  <a:t>答案：</a:t>
                </a:r>
                <a:endParaRPr lang="en-US" altLang="zh-CN" sz="2800" dirty="0"/>
              </a:p>
              <a:p>
                <a:r>
                  <a:rPr lang="zh-CN" altLang="en-US" sz="2800" dirty="0"/>
                  <a:t>（</a:t>
                </a:r>
                <a:r>
                  <a:rPr lang="en-US" altLang="zh-CN" sz="2800" dirty="0"/>
                  <a:t>1</a:t>
                </a:r>
                <a:r>
                  <a:rPr lang="zh-CN" altLang="en-US" sz="2800" dirty="0"/>
                  <a:t>）</a:t>
                </a:r>
                <a14:m>
                  <m:oMath xmlns:m="http://schemas.openxmlformats.org/officeDocument/2006/math">
                    <m:r>
                      <a:rPr lang="zh-CN" altLang="en-US" sz="2800" i="1" dirty="0">
                        <a:latin typeface="Cambria Math" panose="02040503050406030204" pitchFamily="18" charset="0"/>
                      </a:rPr>
                      <m:t>折旧</m:t>
                    </m:r>
                    <m:r>
                      <a:rPr lang="zh-CN" altLang="en-US" sz="2800" i="1" dirty="0" smtClean="0">
                        <a:latin typeface="Cambria Math" panose="02040503050406030204" pitchFamily="18" charset="0"/>
                      </a:rPr>
                      <m:t>额</m:t>
                    </m:r>
                    <m:r>
                      <a:rPr lang="en-US" altLang="zh-CN" sz="2800" i="1" dirty="0" smtClean="0">
                        <a:latin typeface="Cambria Math" panose="02040503050406030204" pitchFamily="18" charset="0"/>
                      </a:rPr>
                      <m:t>𝑑𝑒𝑝</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50</m:t>
                        </m:r>
                      </m:num>
                      <m:den>
                        <m:r>
                          <a:rPr lang="en-US" altLang="zh-CN" sz="2800" b="0" i="1" dirty="0" smtClean="0">
                            <a:latin typeface="Cambria Math" panose="02040503050406030204" pitchFamily="18" charset="0"/>
                          </a:rPr>
                          <m:t>5</m:t>
                        </m:r>
                      </m:den>
                    </m:f>
                    <m:r>
                      <a:rPr lang="en-US" altLang="zh-CN" sz="2800" b="0" i="1" dirty="0" smtClean="0">
                        <a:latin typeface="Cambria Math" panose="02040503050406030204" pitchFamily="18" charset="0"/>
                      </a:rPr>
                      <m:t>=10</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=−100</m:t>
                    </m:r>
                  </m:oMath>
                </a14:m>
                <a:r>
                  <a:rPr lang="zh-CN" altLang="en-US" sz="2800" dirty="0"/>
                  <a:t>万元</a:t>
                </a:r>
                <a:r>
                  <a:rPr lang="en-US" altLang="zh-CN" sz="2800" dirty="0"/>
                  <a:t> </a:t>
                </a:r>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4</m:t>
                        </m:r>
                      </m:sub>
                    </m:sSub>
                    <m:r>
                      <a:rPr lang="en-US" altLang="zh-CN" sz="2800" b="0" i="0"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70−20−10</m:t>
                        </m:r>
                      </m:e>
                    </m:d>
                    <m:r>
                      <a:rPr lang="en-US" altLang="zh-CN" sz="2800" i="1">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1−40%</m:t>
                        </m:r>
                      </m:e>
                    </m:d>
                    <m:r>
                      <a:rPr lang="en-US" altLang="zh-CN" sz="2800" b="0" i="0" smtClean="0">
                        <a:latin typeface="Cambria Math" panose="02040503050406030204" pitchFamily="18" charset="0"/>
                      </a:rPr>
                      <m:t>+10=34</m:t>
                    </m:r>
                  </m:oMath>
                </a14:m>
                <a:r>
                  <a:rPr lang="zh-CN" altLang="en-US" sz="2800" dirty="0"/>
                  <a:t>万元</a:t>
                </a:r>
                <a:endParaRPr lang="en-US" altLang="zh-CN" sz="2800" dirty="0"/>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5</m:t>
                        </m:r>
                      </m:sub>
                    </m:sSub>
                    <m:r>
                      <a:rPr lang="en-US" altLang="zh-CN" sz="2800">
                        <a:latin typeface="Cambria Math" panose="02040503050406030204" pitchFamily="18" charset="0"/>
                      </a:rPr>
                      <m:t>=</m:t>
                    </m:r>
                    <m:d>
                      <m:dPr>
                        <m:ctrlPr>
                          <a:rPr lang="en-US" altLang="zh-CN" sz="2800" i="1">
                            <a:latin typeface="Cambria Math" panose="02040503050406030204" pitchFamily="18" charset="0"/>
                          </a:rPr>
                        </m:ctrlPr>
                      </m:dPr>
                      <m:e>
                        <m:r>
                          <a:rPr lang="en-US" altLang="zh-CN" sz="2800">
                            <a:latin typeface="Cambria Math" panose="02040503050406030204" pitchFamily="18" charset="0"/>
                          </a:rPr>
                          <m:t>70−20−10</m:t>
                        </m:r>
                      </m:e>
                    </m:d>
                    <m:r>
                      <a:rPr lang="en-US" altLang="zh-CN" sz="2800" i="1" smtClean="0">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rPr>
                        </m:ctrlPr>
                      </m:dPr>
                      <m:e>
                        <m:r>
                          <a:rPr lang="en-US" altLang="zh-CN" sz="2800">
                            <a:latin typeface="Cambria Math" panose="02040503050406030204" pitchFamily="18" charset="0"/>
                          </a:rPr>
                          <m:t>1−40%</m:t>
                        </m:r>
                      </m:e>
                    </m:d>
                    <m:r>
                      <a:rPr lang="en-US" altLang="zh-CN" sz="2800" i="1" smtClean="0">
                        <a:latin typeface="Cambria Math" panose="02040503050406030204" pitchFamily="18" charset="0"/>
                      </a:rPr>
                      <m:t>+</m:t>
                    </m:r>
                    <m:r>
                      <a:rPr lang="en-US" altLang="zh-CN" sz="2800" b="0" i="0" smtClean="0">
                        <a:latin typeface="Cambria Math" panose="02040503050406030204" pitchFamily="18" charset="0"/>
                      </a:rPr>
                      <m:t>10</m:t>
                    </m:r>
                    <m:r>
                      <a:rPr lang="en-US" altLang="zh-CN" sz="2800" i="1">
                        <a:latin typeface="Cambria Math" panose="02040503050406030204" pitchFamily="18" charset="0"/>
                      </a:rPr>
                      <m:t>+</m:t>
                    </m:r>
                    <m:r>
                      <a:rPr lang="en-US" altLang="zh-CN" sz="2800" b="0" i="0" smtClean="0">
                        <a:latin typeface="Cambria Math" panose="02040503050406030204" pitchFamily="18" charset="0"/>
                      </a:rPr>
                      <m:t>60</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60−50</m:t>
                        </m:r>
                      </m:e>
                    </m:d>
                    <m:r>
                      <a:rPr lang="en-US" altLang="zh-CN" sz="2800" i="1">
                        <a:latin typeface="Cambria Math" panose="02040503050406030204" pitchFamily="18" charset="0"/>
                        <a:ea typeface="Cambria Math" panose="02040503050406030204" pitchFamily="18" charset="0"/>
                      </a:rPr>
                      <m:t>×</m:t>
                    </m:r>
                    <m:r>
                      <a:rPr lang="en-US" altLang="zh-CN" sz="2800" b="0" i="0" smtClean="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rPr>
                      <m:t>=90</m:t>
                    </m:r>
                  </m:oMath>
                </a14:m>
                <a:r>
                  <a:rPr lang="zh-CN" altLang="en-US" sz="2800" dirty="0"/>
                  <a:t>万元</a:t>
                </a:r>
                <a:endParaRPr lang="en-US" altLang="zh-CN" sz="2800" dirty="0"/>
              </a:p>
              <a:p>
                <a14:m>
                  <m:oMath xmlns:m="http://schemas.openxmlformats.org/officeDocument/2006/math">
                    <m:r>
                      <a:rPr lang="en-US" altLang="zh-CN" sz="2800" i="1" dirty="0" smtClean="0">
                        <a:latin typeface="Cambria Math" panose="02040503050406030204" pitchFamily="18" charset="0"/>
                      </a:rPr>
                      <m:t>𝑁𝑃𝑉</m:t>
                    </m:r>
                    <m:r>
                      <a:rPr lang="en-US" altLang="zh-CN" sz="2800" i="1" dirty="0" smtClean="0">
                        <a:latin typeface="Cambria Math" panose="02040503050406030204" pitchFamily="18" charset="0"/>
                      </a:rPr>
                      <m:t>=−100+</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34</m:t>
                        </m:r>
                      </m:num>
                      <m:den>
                        <m:r>
                          <a:rPr lang="en-US" altLang="zh-CN" sz="2800" b="0" i="1" dirty="0" smtClean="0">
                            <a:latin typeface="Cambria Math" panose="02040503050406030204" pitchFamily="18" charset="0"/>
                          </a:rPr>
                          <m:t>0.1</m:t>
                        </m:r>
                      </m:den>
                    </m:f>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1.1</m:t>
                                </m:r>
                              </m:e>
                              <m:sup>
                                <m:r>
                                  <a:rPr lang="en-US" altLang="zh-CN" sz="2800" b="0" i="1" dirty="0" smtClean="0">
                                    <a:latin typeface="Cambria Math" panose="02040503050406030204" pitchFamily="18" charset="0"/>
                                  </a:rPr>
                                  <m:t>4</m:t>
                                </m:r>
                              </m:sup>
                            </m:sSup>
                          </m:den>
                        </m:f>
                      </m:e>
                    </m:d>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a:latin typeface="Cambria Math" panose="02040503050406030204" pitchFamily="18" charset="0"/>
                          </a:rPr>
                          <m:t>90</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b="0" i="1" dirty="0" smtClean="0">
                                <a:latin typeface="Cambria Math" panose="02040503050406030204" pitchFamily="18" charset="0"/>
                              </a:rPr>
                              <m:t>5</m:t>
                            </m:r>
                          </m:sup>
                        </m:sSup>
                      </m:den>
                    </m:f>
                    <m:r>
                      <a:rPr lang="en-US" altLang="zh-CN" sz="2800" b="0" i="1" dirty="0" smtClean="0">
                        <a:latin typeface="Cambria Math" panose="02040503050406030204" pitchFamily="18" charset="0"/>
                      </a:rPr>
                      <m:t>=63.66</m:t>
                    </m:r>
                  </m:oMath>
                </a14:m>
                <a:r>
                  <a:rPr lang="zh-CN" altLang="en-US" sz="2800" dirty="0"/>
                  <a:t>万元</a:t>
                </a:r>
                <a:endParaRPr lang="en-US" altLang="zh-CN" sz="2800" dirty="0"/>
              </a:p>
              <a:p>
                <a:endParaRPr lang="en-US" altLang="zh-CN" sz="1400" dirty="0"/>
              </a:p>
              <a:p>
                <a:r>
                  <a:rPr lang="zh-CN" altLang="en-US" sz="2800" dirty="0"/>
                  <a:t>（</a:t>
                </a:r>
                <a:r>
                  <a:rPr lang="en-US" altLang="zh-CN" sz="2800" dirty="0"/>
                  <a:t>2</a:t>
                </a:r>
                <a:r>
                  <a:rPr lang="zh-CN" altLang="en-US" sz="2800" dirty="0"/>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0</m:t>
                        </m:r>
                      </m:sub>
                    </m:sSub>
                    <m:r>
                      <a:rPr lang="en-US" altLang="zh-CN" sz="2800" b="0" i="1" dirty="0" smtClean="0">
                        <a:latin typeface="Cambria Math" panose="02040503050406030204" pitchFamily="18" charset="0"/>
                      </a:rPr>
                      <m:t>=20%</m:t>
                    </m:r>
                    <m:r>
                      <a:rPr lang="en-US" altLang="zh-CN" sz="2800" b="0" i="1" dirty="0" smtClean="0">
                        <a:latin typeface="Cambria Math" panose="02040503050406030204" pitchFamily="18" charset="0"/>
                        <a:ea typeface="Cambria Math" panose="02040503050406030204" pitchFamily="18" charset="0"/>
                      </a:rPr>
                      <m:t>×(100−50)=10</m:t>
                    </m:r>
                    <m:r>
                      <a:rPr lang="zh-CN" altLang="en-US" sz="2800" i="1" dirty="0" smtClean="0">
                        <a:latin typeface="Cambria Math" panose="02040503050406030204" pitchFamily="18" charset="0"/>
                      </a:rPr>
                      <m:t>万元</m:t>
                    </m:r>
                  </m:oMath>
                </a14:m>
                <a:r>
                  <a:rPr lang="zh-CN" altLang="en-US" sz="2800" dirty="0"/>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1</m:t>
                        </m:r>
                      </m:sub>
                    </m:sSub>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32</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50</m:t>
                    </m:r>
                    <m:r>
                      <a:rPr lang="en-US" altLang="zh-CN" sz="2800" i="1" dirty="0" smtClean="0">
                        <a:latin typeface="Cambria Math" panose="02040503050406030204" pitchFamily="18" charset="0"/>
                      </a:rPr>
                      <m:t>=16</m:t>
                    </m:r>
                    <m:r>
                      <a:rPr lang="zh-CN" altLang="en-US" sz="2800" i="1" dirty="0" smtClean="0">
                        <a:latin typeface="Cambria Math" panose="02040503050406030204" pitchFamily="18" charset="0"/>
                      </a:rPr>
                      <m:t>万元</m:t>
                    </m:r>
                  </m:oMath>
                </a14:m>
                <a:r>
                  <a:rPr lang="zh-CN" altLang="en-US" sz="2800" dirty="0"/>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2</m:t>
                        </m:r>
                      </m:sub>
                    </m:sSub>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19</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2</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50</m:t>
                    </m:r>
                    <m:r>
                      <a:rPr lang="en-US" altLang="zh-CN" sz="2800" i="1" dirty="0" smtClean="0">
                        <a:latin typeface="Cambria Math" panose="02040503050406030204" pitchFamily="18" charset="0"/>
                      </a:rPr>
                      <m:t>=9.6</m:t>
                    </m:r>
                    <m:r>
                      <a:rPr lang="zh-CN" altLang="en-US" sz="2800" i="1" dirty="0" smtClean="0">
                        <a:latin typeface="Cambria Math" panose="02040503050406030204" pitchFamily="18" charset="0"/>
                      </a:rPr>
                      <m:t>万元</m:t>
                    </m:r>
                  </m:oMath>
                </a14:m>
                <a:r>
                  <a:rPr lang="zh-CN" altLang="en-US" sz="2800" dirty="0"/>
                  <a:t>，</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3</m:t>
                        </m:r>
                      </m:sub>
                    </m:sSub>
                    <m:r>
                      <a:rPr lang="en-US" altLang="zh-CN" sz="2800" i="1" dirty="0">
                        <a:latin typeface="Cambria Math" panose="02040503050406030204" pitchFamily="18" charset="0"/>
                      </a:rPr>
                      <m:t>=1</m:t>
                    </m:r>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5</m:t>
                    </m:r>
                    <m:r>
                      <a:rPr lang="en-US" altLang="zh-CN" sz="2800" i="1" dirty="0">
                        <a:latin typeface="Cambria Math" panose="02040503050406030204" pitchFamily="18" charset="0"/>
                      </a:rPr>
                      <m:t>2%</m:t>
                    </m:r>
                    <m:r>
                      <a:rPr lang="en-US" altLang="zh-CN" sz="2800" i="1" dirty="0">
                        <a:latin typeface="Cambria Math" panose="02040503050406030204" pitchFamily="18" charset="0"/>
                        <a:ea typeface="Cambria Math" panose="02040503050406030204" pitchFamily="18" charset="0"/>
                      </a:rPr>
                      <m:t>×50</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5</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7</m:t>
                    </m:r>
                    <m:r>
                      <a:rPr lang="en-US" altLang="zh-CN" sz="2800" i="1" dirty="0">
                        <a:latin typeface="Cambria Math" panose="02040503050406030204" pitchFamily="18" charset="0"/>
                      </a:rPr>
                      <m:t>6</m:t>
                    </m:r>
                    <m:r>
                      <a:rPr lang="zh-CN" altLang="en-US" sz="2800" i="1" dirty="0">
                        <a:latin typeface="Cambria Math" panose="02040503050406030204" pitchFamily="18" charset="0"/>
                      </a:rPr>
                      <m:t>万元</m:t>
                    </m:r>
                  </m:oMath>
                </a14:m>
                <a:r>
                  <a:rPr lang="zh-CN" altLang="en-US" sz="2800" dirty="0"/>
                  <a:t>，</a:t>
                </a:r>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4</m:t>
                        </m:r>
                      </m:sub>
                    </m:sSub>
                    <m:r>
                      <a:rPr lang="en-US" altLang="zh-CN" sz="2800" i="1" dirty="0">
                        <a:latin typeface="Cambria Math" panose="02040503050406030204" pitchFamily="18" charset="0"/>
                      </a:rPr>
                      <m:t>=11.52%</m:t>
                    </m:r>
                    <m:r>
                      <a:rPr lang="en-US" altLang="zh-CN" sz="2800" i="1" dirty="0">
                        <a:latin typeface="Cambria Math" panose="02040503050406030204" pitchFamily="18" charset="0"/>
                        <a:ea typeface="Cambria Math" panose="02040503050406030204" pitchFamily="18" charset="0"/>
                      </a:rPr>
                      <m:t>×50</m:t>
                    </m:r>
                    <m:r>
                      <a:rPr lang="en-US" altLang="zh-CN" sz="2800" i="1" dirty="0">
                        <a:latin typeface="Cambria Math" panose="02040503050406030204" pitchFamily="18" charset="0"/>
                      </a:rPr>
                      <m:t>=5.76</m:t>
                    </m:r>
                    <m:r>
                      <a:rPr lang="zh-CN" altLang="en-US" sz="2800" i="1" dirty="0">
                        <a:latin typeface="Cambria Math" panose="02040503050406030204" pitchFamily="18" charset="0"/>
                      </a:rPr>
                      <m:t>万元</m:t>
                    </m:r>
                  </m:oMath>
                </a14:m>
                <a:r>
                  <a:rPr lang="zh-CN" altLang="en-US" sz="2800" dirty="0"/>
                  <a:t>，</a:t>
                </a:r>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𝑑𝑒𝑝</m:t>
                        </m:r>
                      </m:e>
                      <m:sub>
                        <m:r>
                          <a:rPr lang="en-US" altLang="zh-CN" sz="2800" b="0" i="1" dirty="0" smtClean="0">
                            <a:latin typeface="Cambria Math" panose="02040503050406030204" pitchFamily="18" charset="0"/>
                          </a:rPr>
                          <m:t>5</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5</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76</m:t>
                    </m:r>
                    <m:r>
                      <a:rPr lang="en-US" altLang="zh-CN" sz="2800" i="1"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×50</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2</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88</m:t>
                    </m:r>
                    <m:r>
                      <a:rPr lang="zh-CN" altLang="en-US" sz="2800" i="1" dirty="0">
                        <a:latin typeface="Cambria Math" panose="02040503050406030204" pitchFamily="18" charset="0"/>
                      </a:rPr>
                      <m:t>万元</m:t>
                    </m:r>
                  </m:oMath>
                </a14:m>
                <a:r>
                  <a:rPr lang="zh-CN" altLang="en-US" sz="2800" dirty="0"/>
                  <a:t>；</a:t>
                </a:r>
                <a:endParaRPr lang="en-US" altLang="zh-CN" sz="2800" dirty="0"/>
              </a:p>
            </p:txBody>
          </p:sp>
        </mc:Choice>
        <mc:Fallback xmlns="">
          <p:sp>
            <p:nvSpPr>
              <p:cNvPr id="4" name="文本框 3">
                <a:extLst>
                  <a:ext uri="{FF2B5EF4-FFF2-40B4-BE49-F238E27FC236}">
                    <a16:creationId xmlns:a16="http://schemas.microsoft.com/office/drawing/2014/main" id="{60256D17-C574-0CF5-31D9-1CB000A56DBF}"/>
                  </a:ext>
                </a:extLst>
              </p:cNvPr>
              <p:cNvSpPr txBox="1">
                <a:spLocks noRot="1" noChangeAspect="1" noMove="1" noResize="1" noEditPoints="1" noAdjustHandles="1" noChangeArrowheads="1" noChangeShapeType="1" noTextEdit="1"/>
              </p:cNvSpPr>
              <p:nvPr/>
            </p:nvSpPr>
            <p:spPr>
              <a:xfrm>
                <a:off x="0" y="1243241"/>
                <a:ext cx="12192000" cy="4586961"/>
              </a:xfrm>
              <a:prstGeom prst="rect">
                <a:avLst/>
              </a:prstGeom>
              <a:blipFill>
                <a:blip r:embed="rId4"/>
                <a:stretch>
                  <a:fillRect l="-1000" t="-1596" b="-27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401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861490" y="250621"/>
            <a:ext cx="189712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MACRS</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0256D17-C574-0CF5-31D9-1CB000A56DBF}"/>
                  </a:ext>
                </a:extLst>
              </p:cNvPr>
              <p:cNvSpPr txBox="1"/>
              <p:nvPr/>
            </p:nvSpPr>
            <p:spPr>
              <a:xfrm>
                <a:off x="0" y="1356542"/>
                <a:ext cx="12192000" cy="4144917"/>
              </a:xfrm>
              <a:prstGeom prst="rect">
                <a:avLst/>
              </a:prstGeom>
              <a:noFill/>
            </p:spPr>
            <p:txBody>
              <a:bodyPr wrap="square" rtlCol="0">
                <a:spAutoFit/>
              </a:bodyPr>
              <a:lstStyle/>
              <a:p>
                <a:pPr algn="l"/>
                <a:r>
                  <a:rPr lang="zh-CN" altLang="en-US" sz="2800" dirty="0"/>
                  <a:t>答案：续上页</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0</m:t>
                        </m:r>
                      </m:sub>
                    </m:sSub>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100+</m:t>
                    </m:r>
                    <m:r>
                      <a:rPr lang="en-US" altLang="zh-CN" sz="2800" b="0" i="1" dirty="0" smtClean="0">
                        <a:latin typeface="Cambria Math" panose="02040503050406030204" pitchFamily="18" charset="0"/>
                      </a:rPr>
                      <m:t>10</m:t>
                    </m:r>
                    <m:r>
                      <a:rPr lang="en-US" altLang="zh-CN" sz="2800" b="0" i="1" dirty="0" smtClean="0">
                        <a:latin typeface="Cambria Math" panose="02040503050406030204" pitchFamily="18" charset="0"/>
                        <a:ea typeface="Cambria Math" panose="02040503050406030204" pitchFamily="18" charset="0"/>
                      </a:rPr>
                      <m:t>×40</m:t>
                    </m:r>
                    <m:r>
                      <a:rPr lang="en-US" altLang="zh-CN" sz="2800" b="0" i="0" dirty="0" smtClean="0">
                        <a:latin typeface="Cambria Math" panose="02040503050406030204" pitchFamily="18" charset="0"/>
                        <a:ea typeface="Cambria Math" panose="02040503050406030204" pitchFamily="18" charset="0"/>
                      </a:rPr>
                      <m:t>%=−96</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1</m:t>
                        </m:r>
                      </m:sub>
                    </m:sSub>
                    <m:r>
                      <a:rPr lang="en-US" altLang="zh-CN"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70−20</m:t>
                        </m:r>
                      </m:e>
                    </m:d>
                    <m:r>
                      <a:rPr lang="en-US" altLang="zh-CN" sz="2800" i="1" dirty="0" smtClean="0">
                        <a:latin typeface="Cambria Math" panose="02040503050406030204" pitchFamily="18" charset="0"/>
                        <a:ea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1−40%</m:t>
                        </m:r>
                      </m:e>
                    </m:d>
                    <m:r>
                      <a:rPr lang="en-US" altLang="zh-CN" sz="2800" b="0" i="0" dirty="0" smtClean="0">
                        <a:latin typeface="Cambria Math" panose="02040503050406030204" pitchFamily="18" charset="0"/>
                      </a:rPr>
                      <m:t>+16</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=36.4</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2</m:t>
                        </m:r>
                      </m:sub>
                    </m:sSub>
                    <m:r>
                      <a:rPr lang="en-US" altLang="zh-CN"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70−20</m:t>
                        </m:r>
                      </m:e>
                    </m:d>
                    <m:r>
                      <a:rPr lang="en-US" altLang="zh-CN" sz="2800" i="1" dirty="0" smtClean="0">
                        <a:latin typeface="Cambria Math" panose="02040503050406030204" pitchFamily="18" charset="0"/>
                        <a:ea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1−40%</m:t>
                        </m:r>
                      </m:e>
                    </m:d>
                    <m:r>
                      <a:rPr lang="en-US" altLang="zh-CN" sz="2800" b="0" i="0" dirty="0" smtClean="0">
                        <a:latin typeface="Cambria Math" panose="02040503050406030204" pitchFamily="18" charset="0"/>
                      </a:rPr>
                      <m:t>+9.6</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=33.84</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3</m:t>
                        </m:r>
                      </m:sub>
                    </m:sSub>
                    <m:r>
                      <a:rPr lang="en-US" altLang="zh-CN"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70−20</m:t>
                        </m:r>
                      </m:e>
                    </m:d>
                    <m:r>
                      <a:rPr lang="en-US" altLang="zh-CN" sz="2800" i="1" dirty="0" smtClean="0">
                        <a:latin typeface="Cambria Math" panose="02040503050406030204" pitchFamily="18" charset="0"/>
                        <a:ea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1−40%</m:t>
                        </m:r>
                      </m:e>
                    </m:d>
                    <m:r>
                      <a:rPr lang="en-US" altLang="zh-CN" sz="2800" b="0" i="0" dirty="0" smtClean="0">
                        <a:latin typeface="Cambria Math" panose="02040503050406030204" pitchFamily="18" charset="0"/>
                      </a:rPr>
                      <m:t>+5.76</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=32.304</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4</m:t>
                        </m:r>
                      </m:sub>
                    </m:sSub>
                    <m:r>
                      <a:rPr lang="en-US" altLang="zh-CN"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70−20</m:t>
                        </m:r>
                      </m:e>
                    </m:d>
                    <m:r>
                      <a:rPr lang="en-US" altLang="zh-CN" sz="2800" i="1" dirty="0" smtClean="0">
                        <a:latin typeface="Cambria Math" panose="02040503050406030204" pitchFamily="18" charset="0"/>
                        <a:ea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1−40%</m:t>
                        </m:r>
                      </m:e>
                    </m:d>
                    <m:r>
                      <a:rPr lang="en-US" altLang="zh-CN" sz="2800" b="0" i="0" dirty="0" smtClean="0">
                        <a:latin typeface="Cambria Math" panose="02040503050406030204" pitchFamily="18" charset="0"/>
                      </a:rPr>
                      <m:t>+5.76</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=32.304</m:t>
                    </m:r>
                  </m:oMath>
                </a14:m>
                <a:r>
                  <a:rPr lang="zh-CN" altLang="en-US" sz="2800" dirty="0"/>
                  <a:t>万元</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5</m:t>
                        </m:r>
                      </m:sub>
                    </m:sSub>
                    <m:r>
                      <a:rPr lang="en-US" altLang="zh-CN"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70−20</m:t>
                        </m:r>
                      </m:e>
                    </m:d>
                    <m:r>
                      <a:rPr lang="en-US" altLang="zh-CN" sz="2800" i="1" dirty="0" smtClean="0">
                        <a:latin typeface="Cambria Math" panose="02040503050406030204" pitchFamily="18" charset="0"/>
                        <a:ea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1−40%</m:t>
                        </m:r>
                      </m:e>
                    </m:d>
                    <m:r>
                      <a:rPr lang="en-US" altLang="zh-CN" sz="2800" b="0" i="0" dirty="0" smtClean="0">
                        <a:latin typeface="Cambria Math" panose="02040503050406030204" pitchFamily="18" charset="0"/>
                      </a:rPr>
                      <m:t>+2.88</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10</m:t>
                    </m:r>
                    <m:r>
                      <a:rPr lang="en-US" altLang="zh-CN" sz="2800" i="1">
                        <a:latin typeface="Cambria Math" panose="02040503050406030204" pitchFamily="18" charset="0"/>
                      </a:rPr>
                      <m:t>+</m:t>
                    </m:r>
                    <m:r>
                      <a:rPr lang="en-US" altLang="zh-CN" sz="2800">
                        <a:latin typeface="Cambria Math" panose="02040503050406030204" pitchFamily="18" charset="0"/>
                      </a:rPr>
                      <m:t>60</m:t>
                    </m:r>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60−50</m:t>
                        </m:r>
                      </m:e>
                    </m:d>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40%</m:t>
                    </m:r>
                    <m:r>
                      <a:rPr lang="en-US" altLang="zh-CN" sz="2800" b="0" i="0" smtClean="0">
                        <a:latin typeface="Cambria Math" panose="02040503050406030204" pitchFamily="18" charset="0"/>
                        <a:ea typeface="Cambria Math" panose="02040503050406030204" pitchFamily="18" charset="0"/>
                      </a:rPr>
                      <m:t>=87.152</m:t>
                    </m:r>
                  </m:oMath>
                </a14:m>
                <a:r>
                  <a:rPr lang="zh-CN" altLang="en-US" sz="2800" dirty="0"/>
                  <a:t>万元</a:t>
                </a:r>
                <a:endParaRPr lang="en-US" altLang="zh-CN" sz="2800" dirty="0"/>
              </a:p>
              <a:p>
                <a14:m>
                  <m:oMath xmlns:m="http://schemas.openxmlformats.org/officeDocument/2006/math">
                    <m:r>
                      <a:rPr lang="en-US" altLang="zh-CN" sz="2800" i="1" dirty="0" smtClean="0">
                        <a:latin typeface="Cambria Math" panose="02040503050406030204" pitchFamily="18" charset="0"/>
                      </a:rPr>
                      <m:t>𝑁𝑃𝑉</m:t>
                    </m:r>
                    <m:r>
                      <a:rPr lang="en-US" altLang="zh-CN" sz="2800" i="1" dirty="0" smtClean="0">
                        <a:latin typeface="Cambria Math" panose="02040503050406030204" pitchFamily="18" charset="0"/>
                      </a:rPr>
                      <m:t>=−96+</m:t>
                    </m:r>
                    <m:f>
                      <m:fPr>
                        <m:ctrlPr>
                          <a:rPr lang="en-US" altLang="zh-CN" sz="2800" b="0" i="1" dirty="0" smtClean="0">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36.4</m:t>
                        </m:r>
                      </m:num>
                      <m:den>
                        <m:r>
                          <a:rPr lang="en-US" altLang="zh-CN" sz="2800" b="0" i="1" dirty="0" smtClean="0">
                            <a:latin typeface="Cambria Math" panose="02040503050406030204" pitchFamily="18" charset="0"/>
                          </a:rPr>
                          <m:t>1.1</m:t>
                        </m:r>
                      </m:den>
                    </m:f>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33.84</m:t>
                        </m:r>
                      </m:num>
                      <m:den>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1.1</m:t>
                            </m:r>
                          </m:e>
                          <m:sup>
                            <m:r>
                              <a:rPr lang="en-US" altLang="zh-CN" sz="2800" b="0" i="1" dirty="0" smtClean="0">
                                <a:latin typeface="Cambria Math" panose="02040503050406030204" pitchFamily="18" charset="0"/>
                              </a:rPr>
                              <m:t>2</m:t>
                            </m:r>
                          </m:sup>
                        </m:sSup>
                      </m:den>
                    </m:f>
                  </m:oMath>
                </a14:m>
                <a:r>
                  <a:rPr lang="en-US" altLang="zh-CN" sz="2800" dirty="0"/>
                  <a:t> </a:t>
                </a:r>
                <a14:m>
                  <m:oMath xmlns:m="http://schemas.openxmlformats.org/officeDocument/2006/math">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32.304</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b="0" i="1" dirty="0" smtClean="0">
                                <a:latin typeface="Cambria Math" panose="02040503050406030204" pitchFamily="18" charset="0"/>
                              </a:rPr>
                              <m:t>3</m:t>
                            </m:r>
                          </m:sup>
                        </m:sSup>
                      </m:den>
                    </m:f>
                  </m:oMath>
                </a14:m>
                <a:r>
                  <a:rPr lang="en-US" altLang="zh-CN" sz="2800" dirty="0"/>
                  <a:t> </a:t>
                </a:r>
                <a14:m>
                  <m:oMath xmlns:m="http://schemas.openxmlformats.org/officeDocument/2006/math">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32.304</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b="0" i="1" dirty="0" smtClean="0">
                                <a:latin typeface="Cambria Math" panose="02040503050406030204" pitchFamily="18" charset="0"/>
                              </a:rPr>
                              <m:t>4</m:t>
                            </m:r>
                          </m:sup>
                        </m:sSup>
                      </m:den>
                    </m:f>
                  </m:oMath>
                </a14:m>
                <a:r>
                  <a:rPr lang="en-US" altLang="zh-CN" sz="2800" dirty="0"/>
                  <a:t> </a:t>
                </a:r>
                <a14:m>
                  <m:oMath xmlns:m="http://schemas.openxmlformats.org/officeDocument/2006/math">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87.152</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b="0" i="1" dirty="0" smtClean="0">
                                <a:latin typeface="Cambria Math" panose="02040503050406030204" pitchFamily="18" charset="0"/>
                              </a:rPr>
                              <m:t>5</m:t>
                            </m:r>
                          </m:sup>
                        </m:sSup>
                      </m:den>
                    </m:f>
                    <m:r>
                      <a:rPr lang="en-US" altLang="zh-CN" sz="2800" b="0" i="1" dirty="0" smtClean="0">
                        <a:latin typeface="Cambria Math" panose="02040503050406030204" pitchFamily="18" charset="0"/>
                      </a:rPr>
                      <m:t>=65.51</m:t>
                    </m:r>
                  </m:oMath>
                </a14:m>
                <a:r>
                  <a:rPr lang="zh-CN" altLang="en-US" sz="2800" dirty="0"/>
                  <a:t>万元</a:t>
                </a:r>
                <a14:m>
                  <m:oMath xmlns:m="http://schemas.openxmlformats.org/officeDocument/2006/math">
                    <m:r>
                      <a:rPr lang="zh-CN" altLang="en-US" sz="2800" i="1" dirty="0">
                        <a:latin typeface="Cambria Math" panose="02040503050406030204" pitchFamily="18" charset="0"/>
                      </a:rPr>
                      <m:t>＞</m:t>
                    </m:r>
                    <m:r>
                      <a:rPr lang="en-US" altLang="zh-CN" sz="2800" i="1" dirty="0">
                        <a:latin typeface="Cambria Math" panose="02040503050406030204" pitchFamily="18" charset="0"/>
                      </a:rPr>
                      <m:t>63.66</m:t>
                    </m:r>
                  </m:oMath>
                </a14:m>
                <a:r>
                  <a:rPr lang="zh-CN" altLang="en-US" sz="2800" dirty="0"/>
                  <a:t>万元</a:t>
                </a:r>
                <a:endParaRPr lang="en-US" altLang="zh-CN" sz="2800" dirty="0"/>
              </a:p>
            </p:txBody>
          </p:sp>
        </mc:Choice>
        <mc:Fallback xmlns="">
          <p:sp>
            <p:nvSpPr>
              <p:cNvPr id="4" name="文本框 3">
                <a:extLst>
                  <a:ext uri="{FF2B5EF4-FFF2-40B4-BE49-F238E27FC236}">
                    <a16:creationId xmlns:a16="http://schemas.microsoft.com/office/drawing/2014/main" id="{60256D17-C574-0CF5-31D9-1CB000A56DBF}"/>
                  </a:ext>
                </a:extLst>
              </p:cNvPr>
              <p:cNvSpPr txBox="1">
                <a:spLocks noRot="1" noChangeAspect="1" noMove="1" noResize="1" noEditPoints="1" noAdjustHandles="1" noChangeArrowheads="1" noChangeShapeType="1" noTextEdit="1"/>
              </p:cNvSpPr>
              <p:nvPr/>
            </p:nvSpPr>
            <p:spPr>
              <a:xfrm>
                <a:off x="0" y="1356542"/>
                <a:ext cx="12192000" cy="4144917"/>
              </a:xfrm>
              <a:prstGeom prst="rect">
                <a:avLst/>
              </a:prstGeom>
              <a:blipFill>
                <a:blip r:embed="rId4"/>
                <a:stretch>
                  <a:fillRect l="-1000" t="-1767" b="-1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825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54EA6E45-E43B-6DB3-4FA1-7572C8C69632}"/>
              </a:ext>
            </a:extLst>
          </p:cNvPr>
          <p:cNvSpPr txBox="1"/>
          <p:nvPr/>
        </p:nvSpPr>
        <p:spPr>
          <a:xfrm>
            <a:off x="257735" y="1187582"/>
            <a:ext cx="11676530" cy="2893100"/>
          </a:xfrm>
          <a:prstGeom prst="rect">
            <a:avLst/>
          </a:prstGeom>
          <a:noFill/>
        </p:spPr>
        <p:txBody>
          <a:bodyPr wrap="square">
            <a:spAutoFit/>
          </a:bodyPr>
          <a:lstStyle/>
          <a:p>
            <a:r>
              <a:rPr lang="zh-CN" altLang="en-US" sz="2800" dirty="0"/>
              <a:t>例题：中山大学</a:t>
            </a:r>
            <a:r>
              <a:rPr lang="en-US" altLang="zh-CN" sz="2800" dirty="0"/>
              <a:t>2017</a:t>
            </a:r>
            <a:r>
              <a:rPr lang="zh-CN" altLang="en-US" sz="2800" dirty="0"/>
              <a:t>年真题</a:t>
            </a:r>
            <a:endParaRPr lang="en-US" altLang="zh-CN" sz="2800" dirty="0"/>
          </a:p>
          <a:p>
            <a:endParaRPr lang="en-US" altLang="zh-CN" sz="1400" dirty="0"/>
          </a:p>
          <a:p>
            <a:r>
              <a:rPr lang="zh-CN" altLang="en-US" sz="2800" dirty="0"/>
              <a:t>存在所得税情况下，以“利润</a:t>
            </a:r>
            <a:r>
              <a:rPr lang="en-US" altLang="zh-CN" sz="2800" dirty="0"/>
              <a:t>+</a:t>
            </a:r>
            <a:r>
              <a:rPr lang="zh-CN" altLang="en-US" sz="2800" dirty="0"/>
              <a:t>折旧”估计经营期净现金流量时，“利润”是指？</a:t>
            </a:r>
            <a:endParaRPr lang="en-US" altLang="zh-CN" sz="2800" dirty="0"/>
          </a:p>
          <a:p>
            <a:r>
              <a:rPr lang="en-US" altLang="zh-CN" sz="2800" dirty="0"/>
              <a:t>A.</a:t>
            </a:r>
            <a:r>
              <a:rPr lang="zh-CN" altLang="en-US" sz="2800" dirty="0"/>
              <a:t>利润总额</a:t>
            </a:r>
            <a:endParaRPr lang="en-US" altLang="zh-CN" sz="2800" dirty="0"/>
          </a:p>
          <a:p>
            <a:r>
              <a:rPr lang="en-US" altLang="zh-CN" sz="2800" dirty="0"/>
              <a:t>B.</a:t>
            </a:r>
            <a:r>
              <a:rPr lang="zh-CN" altLang="en-US" sz="2800" dirty="0"/>
              <a:t>净利润</a:t>
            </a:r>
            <a:endParaRPr lang="en-US" altLang="zh-CN" sz="2800" dirty="0"/>
          </a:p>
          <a:p>
            <a:r>
              <a:rPr lang="en-US" altLang="zh-CN" sz="2800" dirty="0"/>
              <a:t>C.</a:t>
            </a:r>
            <a:r>
              <a:rPr lang="zh-CN" altLang="en-US" sz="2800" dirty="0"/>
              <a:t>营业利润</a:t>
            </a:r>
            <a:endParaRPr lang="en-US" altLang="zh-CN" sz="2800" dirty="0"/>
          </a:p>
          <a:p>
            <a:r>
              <a:rPr lang="en-US" altLang="zh-CN" sz="2800" dirty="0"/>
              <a:t>D.</a:t>
            </a:r>
            <a:r>
              <a:rPr lang="zh-CN" altLang="en-US" sz="2800" dirty="0"/>
              <a:t>息税前利润</a:t>
            </a:r>
          </a:p>
        </p:txBody>
      </p:sp>
      <p:sp>
        <p:nvSpPr>
          <p:cNvPr id="6" name="文本框 5">
            <a:extLst>
              <a:ext uri="{FF2B5EF4-FFF2-40B4-BE49-F238E27FC236}">
                <a16:creationId xmlns:a16="http://schemas.microsoft.com/office/drawing/2014/main" id="{954F488F-4CB0-FC7B-2041-7ED041AAABD1}"/>
              </a:ext>
            </a:extLst>
          </p:cNvPr>
          <p:cNvSpPr txBox="1"/>
          <p:nvPr/>
        </p:nvSpPr>
        <p:spPr>
          <a:xfrm>
            <a:off x="257734" y="4294368"/>
            <a:ext cx="10023689" cy="523220"/>
          </a:xfrm>
          <a:prstGeom prst="rect">
            <a:avLst/>
          </a:prstGeom>
          <a:noFill/>
        </p:spPr>
        <p:txBody>
          <a:bodyPr wrap="square">
            <a:spAutoFit/>
          </a:bodyPr>
          <a:lstStyle/>
          <a:p>
            <a:r>
              <a:rPr lang="zh-CN" altLang="en-US" sz="2800" dirty="0"/>
              <a:t>答案：</a:t>
            </a:r>
            <a:r>
              <a:rPr lang="en-US" altLang="zh-CN" sz="2800" dirty="0">
                <a:solidFill>
                  <a:srgbClr val="FF0000"/>
                </a:solidFill>
              </a:rPr>
              <a:t>B</a:t>
            </a:r>
            <a:r>
              <a:rPr lang="zh-CN" altLang="en-US" sz="2800" dirty="0"/>
              <a:t>，自下而上法：严谨意义上应该是（</a:t>
            </a:r>
            <a:r>
              <a:rPr lang="zh-CN" altLang="en-US" sz="2800" dirty="0">
                <a:solidFill>
                  <a:srgbClr val="00B0F0"/>
                </a:solidFill>
              </a:rPr>
              <a:t>无杠杆</a:t>
            </a:r>
            <a:r>
              <a:rPr lang="zh-CN" altLang="en-US" sz="2800" dirty="0"/>
              <a:t>）净利润</a:t>
            </a:r>
          </a:p>
        </p:txBody>
      </p:sp>
    </p:spTree>
    <p:extLst>
      <p:ext uri="{BB962C8B-B14F-4D97-AF65-F5344CB8AC3E}">
        <p14:creationId xmlns:p14="http://schemas.microsoft.com/office/powerpoint/2010/main" val="25463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6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项目分析</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3CC4CFD-DB82-6C55-5C87-DFACAC1370DF}"/>
                  </a:ext>
                </a:extLst>
              </p:cNvPr>
              <p:cNvSpPr txBox="1"/>
              <p:nvPr/>
            </p:nvSpPr>
            <p:spPr>
              <a:xfrm>
                <a:off x="1001016" y="2844225"/>
                <a:ext cx="10189969" cy="1169551"/>
              </a:xfrm>
              <a:prstGeom prst="rect">
                <a:avLst/>
              </a:prstGeom>
              <a:noFill/>
            </p:spPr>
            <p:txBody>
              <a:bodyPr wrap="none" rtlCol="0">
                <a:spAutoFit/>
              </a:bodyPr>
              <a:lstStyle/>
              <a:p>
                <a:pPr algn="l"/>
                <a:r>
                  <a:rPr lang="zh-CN" altLang="en-US" sz="2800" b="1" dirty="0"/>
                  <a:t>盈亏平衡分析</a:t>
                </a:r>
                <a:r>
                  <a:rPr lang="zh-CN" altLang="en-US" sz="2800" dirty="0"/>
                  <a:t>：确定变量的</a:t>
                </a:r>
                <a:r>
                  <a:rPr lang="zh-CN" altLang="en-US" sz="2800" dirty="0">
                    <a:solidFill>
                      <a:srgbClr val="FF0000"/>
                    </a:solidFill>
                  </a:rPr>
                  <a:t>保本水平</a:t>
                </a:r>
                <a:r>
                  <a:rPr lang="zh-CN" altLang="en-US" sz="2800" dirty="0"/>
                  <a:t>，即使得</a:t>
                </a:r>
                <a14:m>
                  <m:oMath xmlns:m="http://schemas.openxmlformats.org/officeDocument/2006/math">
                    <m:r>
                      <a:rPr lang="en-US" altLang="zh-CN" sz="2800" i="1" dirty="0" smtClean="0">
                        <a:latin typeface="Cambria Math" panose="02040503050406030204" pitchFamily="18" charset="0"/>
                      </a:rPr>
                      <m:t>𝑁𝑃𝑉</m:t>
                    </m:r>
                    <m:r>
                      <a:rPr lang="en-US" altLang="zh-CN" sz="2800" i="1" dirty="0" smtClean="0">
                        <a:latin typeface="Cambria Math" panose="02040503050406030204" pitchFamily="18" charset="0"/>
                      </a:rPr>
                      <m:t>=0</m:t>
                    </m:r>
                  </m:oMath>
                </a14:m>
                <a:r>
                  <a:rPr lang="zh-CN" altLang="en-US" sz="2800" dirty="0"/>
                  <a:t>的水平。</a:t>
                </a:r>
                <a:endParaRPr lang="en-US" altLang="zh-CN" sz="2800" dirty="0"/>
              </a:p>
              <a:p>
                <a:pPr algn="l"/>
                <a:endParaRPr lang="en-US" altLang="zh-CN" sz="1400" dirty="0"/>
              </a:p>
              <a:p>
                <a:pPr algn="l"/>
                <a:r>
                  <a:rPr lang="zh-CN" altLang="en-US" sz="2800" b="1" dirty="0"/>
                  <a:t>敏感性分析、情景分析</a:t>
                </a:r>
                <a:endParaRPr lang="zh-CN" altLang="en-US" sz="2800" dirty="0"/>
              </a:p>
            </p:txBody>
          </p:sp>
        </mc:Choice>
        <mc:Fallback xmlns="">
          <p:sp>
            <p:nvSpPr>
              <p:cNvPr id="2" name="文本框 1">
                <a:extLst>
                  <a:ext uri="{FF2B5EF4-FFF2-40B4-BE49-F238E27FC236}">
                    <a16:creationId xmlns:a16="http://schemas.microsoft.com/office/drawing/2014/main" id="{03CC4CFD-DB82-6C55-5C87-DFACAC1370DF}"/>
                  </a:ext>
                </a:extLst>
              </p:cNvPr>
              <p:cNvSpPr txBox="1">
                <a:spLocks noRot="1" noChangeAspect="1" noMove="1" noResize="1" noEditPoints="1" noAdjustHandles="1" noChangeArrowheads="1" noChangeShapeType="1" noTextEdit="1"/>
              </p:cNvSpPr>
              <p:nvPr/>
            </p:nvSpPr>
            <p:spPr>
              <a:xfrm>
                <a:off x="1001016" y="2844225"/>
                <a:ext cx="10189969" cy="1169551"/>
              </a:xfrm>
              <a:prstGeom prst="rect">
                <a:avLst/>
              </a:prstGeom>
              <a:blipFill>
                <a:blip r:embed="rId4"/>
                <a:stretch>
                  <a:fillRect l="-1196" t="-5759" b="-1361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30AA992-3F9F-D434-6B00-2FC57A093693}"/>
              </a:ext>
            </a:extLst>
          </p:cNvPr>
          <p:cNvSpPr txBox="1"/>
          <p:nvPr/>
        </p:nvSpPr>
        <p:spPr>
          <a:xfrm>
            <a:off x="6575612" y="6145715"/>
            <a:ext cx="5616388" cy="461665"/>
          </a:xfrm>
          <a:prstGeom prst="rect">
            <a:avLst/>
          </a:prstGeom>
          <a:noFill/>
        </p:spPr>
        <p:txBody>
          <a:bodyPr wrap="square">
            <a:spAutoFit/>
          </a:bodyPr>
          <a:lstStyle/>
          <a:p>
            <a:r>
              <a:rPr lang="zh-CN" altLang="en-US" sz="2400" dirty="0">
                <a:solidFill>
                  <a:srgbClr val="FF0000"/>
                </a:solidFill>
              </a:rPr>
              <a:t>请自行阅读课本</a:t>
            </a:r>
            <a:r>
              <a:rPr lang="en-US" altLang="zh-CN" sz="2400" dirty="0">
                <a:solidFill>
                  <a:srgbClr val="FF0000"/>
                </a:solidFill>
              </a:rPr>
              <a:t>8.5</a:t>
            </a:r>
            <a:r>
              <a:rPr lang="zh-CN" altLang="en-US" sz="2400" dirty="0">
                <a:solidFill>
                  <a:srgbClr val="FF0000"/>
                </a:solidFill>
              </a:rPr>
              <a:t>节项目分析</a:t>
            </a:r>
            <a:r>
              <a:rPr lang="en-US" altLang="zh-CN" sz="2400" dirty="0">
                <a:solidFill>
                  <a:srgbClr val="FF0000"/>
                </a:solidFill>
              </a:rPr>
              <a:t>P239-243</a:t>
            </a:r>
            <a:endParaRPr lang="zh-CN" altLang="en-US" sz="2400" dirty="0">
              <a:solidFill>
                <a:srgbClr val="FF0000"/>
              </a:solidFill>
            </a:endParaRPr>
          </a:p>
        </p:txBody>
      </p:sp>
    </p:spTree>
    <p:extLst>
      <p:ext uri="{BB962C8B-B14F-4D97-AF65-F5344CB8AC3E}">
        <p14:creationId xmlns:p14="http://schemas.microsoft.com/office/powerpoint/2010/main" val="764208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481C5F97-B025-AACF-6969-D8DCEEA622F9}"/>
              </a:ext>
            </a:extLst>
          </p:cNvPr>
          <p:cNvSpPr txBox="1"/>
          <p:nvPr/>
        </p:nvSpPr>
        <p:spPr>
          <a:xfrm>
            <a:off x="358589" y="1551563"/>
            <a:ext cx="11474823" cy="3754874"/>
          </a:xfrm>
          <a:prstGeom prst="rect">
            <a:avLst/>
          </a:prstGeom>
          <a:noFill/>
        </p:spPr>
        <p:txBody>
          <a:bodyPr wrap="square" rtlCol="0">
            <a:spAutoFit/>
          </a:bodyPr>
          <a:lstStyle/>
          <a:p>
            <a:pPr algn="l"/>
            <a:r>
              <a:rPr lang="zh-CN" altLang="en-US" sz="2800" dirty="0"/>
              <a:t>例题：上财</a:t>
            </a:r>
            <a:r>
              <a:rPr lang="en-US" altLang="zh-CN" sz="2800" dirty="0"/>
              <a:t>2012</a:t>
            </a:r>
            <a:r>
              <a:rPr lang="zh-CN" altLang="en-US" sz="2800" dirty="0"/>
              <a:t>年真题改编</a:t>
            </a:r>
            <a:endParaRPr lang="en-US" altLang="zh-CN" sz="2800" dirty="0"/>
          </a:p>
          <a:p>
            <a:pPr algn="l"/>
            <a:endParaRPr lang="en-US" altLang="zh-CN" sz="1400" dirty="0"/>
          </a:p>
          <a:p>
            <a:pPr algn="l"/>
            <a:r>
              <a:rPr lang="en-US" altLang="zh-CN" sz="2800" dirty="0"/>
              <a:t>        A</a:t>
            </a:r>
            <a:r>
              <a:rPr lang="zh-CN" altLang="en-US" sz="2800" dirty="0"/>
              <a:t>公司正考虑一个新项目（通过引进新生产线制造电子元件</a:t>
            </a:r>
            <a:r>
              <a:rPr lang="en-US" altLang="zh-CN" sz="2800" dirty="0"/>
              <a:t>B</a:t>
            </a:r>
            <a:r>
              <a:rPr lang="zh-CN" altLang="en-US" sz="2800" dirty="0"/>
              <a:t>）的可行性，该项目初始投资额为</a:t>
            </a:r>
            <a:r>
              <a:rPr lang="en-US" altLang="zh-CN" sz="2800" dirty="0"/>
              <a:t>150</a:t>
            </a:r>
            <a:r>
              <a:rPr lang="zh-CN" altLang="en-US" sz="2800" dirty="0"/>
              <a:t>万元，预计寿命</a:t>
            </a:r>
            <a:r>
              <a:rPr lang="en-US" altLang="zh-CN" sz="2800" dirty="0"/>
              <a:t>10</a:t>
            </a:r>
            <a:r>
              <a:rPr lang="zh-CN" altLang="en-US" sz="2800" dirty="0"/>
              <a:t>年，期末残值为</a:t>
            </a:r>
            <a:r>
              <a:rPr lang="en-US" altLang="zh-CN" sz="2800" dirty="0"/>
              <a:t>50</a:t>
            </a:r>
            <a:r>
              <a:rPr lang="zh-CN" altLang="en-US" sz="2800" dirty="0"/>
              <a:t>万元，并在期末可以按</a:t>
            </a:r>
            <a:r>
              <a:rPr lang="en-US" altLang="zh-CN" sz="2800" dirty="0"/>
              <a:t>50</a:t>
            </a:r>
            <a:r>
              <a:rPr lang="zh-CN" altLang="en-US" sz="2800" dirty="0"/>
              <a:t>万元出售，采取线性折旧法，每年广告费</a:t>
            </a:r>
            <a:r>
              <a:rPr lang="en-US" altLang="zh-CN" sz="2800" dirty="0"/>
              <a:t>10</a:t>
            </a:r>
            <a:r>
              <a:rPr lang="zh-CN" altLang="en-US" sz="2800" dirty="0"/>
              <a:t>万元，</a:t>
            </a:r>
            <a:r>
              <a:rPr lang="en-US" altLang="zh-CN" sz="2800" dirty="0"/>
              <a:t>B</a:t>
            </a:r>
            <a:r>
              <a:rPr lang="zh-CN" altLang="en-US" sz="2800" dirty="0"/>
              <a:t>元件单位成本</a:t>
            </a:r>
            <a:r>
              <a:rPr lang="en-US" altLang="zh-CN" sz="2800" dirty="0"/>
              <a:t>2</a:t>
            </a:r>
            <a:r>
              <a:rPr lang="zh-CN" altLang="en-US" sz="2800" dirty="0"/>
              <a:t>元，预期售价每件</a:t>
            </a:r>
            <a:r>
              <a:rPr lang="en-US" altLang="zh-CN" sz="2800" dirty="0"/>
              <a:t>6</a:t>
            </a:r>
            <a:r>
              <a:rPr lang="zh-CN" altLang="en-US" sz="2800" dirty="0"/>
              <a:t>元，假设折现率为</a:t>
            </a:r>
            <a:r>
              <a:rPr lang="en-US" altLang="zh-CN" sz="2800" dirty="0"/>
              <a:t>10%</a:t>
            </a:r>
            <a:r>
              <a:rPr lang="zh-CN" altLang="en-US" sz="2800" dirty="0"/>
              <a:t>，公司的边际所得税率为</a:t>
            </a:r>
            <a:r>
              <a:rPr lang="en-US" altLang="zh-CN" sz="2800" dirty="0"/>
              <a:t>30%</a:t>
            </a:r>
            <a:r>
              <a:rPr lang="zh-CN" altLang="en-US" sz="2800" dirty="0"/>
              <a:t>。</a:t>
            </a:r>
            <a:endParaRPr lang="en-US" altLang="zh-CN" sz="2800" dirty="0"/>
          </a:p>
          <a:p>
            <a:pPr algn="l"/>
            <a:r>
              <a:rPr lang="zh-CN" altLang="en-US" sz="2800" dirty="0"/>
              <a:t>（</a:t>
            </a:r>
            <a:r>
              <a:rPr lang="en-US" altLang="zh-CN" sz="2800" dirty="0"/>
              <a:t>1</a:t>
            </a:r>
            <a:r>
              <a:rPr lang="zh-CN" altLang="en-US" sz="2800" dirty="0"/>
              <a:t>）若预期公司每年能够售出</a:t>
            </a:r>
            <a:r>
              <a:rPr lang="en-US" altLang="zh-CN" sz="2800" dirty="0"/>
              <a:t>B</a:t>
            </a:r>
            <a:r>
              <a:rPr lang="zh-CN" altLang="en-US" sz="2800" dirty="0"/>
              <a:t>元件共计</a:t>
            </a:r>
            <a:r>
              <a:rPr lang="en-US" altLang="zh-CN" sz="2800" dirty="0"/>
              <a:t>20</a:t>
            </a:r>
            <a:r>
              <a:rPr lang="zh-CN" altLang="en-US" sz="2800" dirty="0"/>
              <a:t>万件，则试分析项目盈亏？</a:t>
            </a:r>
            <a:endParaRPr lang="en-US" altLang="zh-CN" sz="2800" dirty="0"/>
          </a:p>
          <a:p>
            <a:pPr algn="l"/>
            <a:r>
              <a:rPr lang="zh-CN" altLang="en-US" sz="2800" dirty="0"/>
              <a:t>（</a:t>
            </a:r>
            <a:r>
              <a:rPr lang="en-US" altLang="zh-CN" sz="2800" dirty="0"/>
              <a:t>2</a:t>
            </a:r>
            <a:r>
              <a:rPr lang="zh-CN" altLang="en-US" sz="2800" dirty="0"/>
              <a:t>）试找出</a:t>
            </a:r>
            <a:r>
              <a:rPr lang="en-US" altLang="zh-CN" sz="2800" dirty="0"/>
              <a:t>A</a:t>
            </a:r>
            <a:r>
              <a:rPr lang="zh-CN" altLang="en-US" sz="2800" dirty="0"/>
              <a:t>公司投资的这个新项目的净现值盈亏平衡点？</a:t>
            </a:r>
          </a:p>
        </p:txBody>
      </p:sp>
    </p:spTree>
    <p:extLst>
      <p:ext uri="{BB962C8B-B14F-4D97-AF65-F5344CB8AC3E}">
        <p14:creationId xmlns:p14="http://schemas.microsoft.com/office/powerpoint/2010/main" val="370650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95F074F-1947-299B-2D47-3467C11FCAC9}"/>
                  </a:ext>
                </a:extLst>
              </p:cNvPr>
              <p:cNvSpPr txBox="1"/>
              <p:nvPr/>
            </p:nvSpPr>
            <p:spPr>
              <a:xfrm>
                <a:off x="1420907" y="1025041"/>
                <a:ext cx="9350187" cy="5313314"/>
              </a:xfrm>
              <a:prstGeom prst="rect">
                <a:avLst/>
              </a:prstGeom>
              <a:noFill/>
            </p:spPr>
            <p:txBody>
              <a:bodyPr wrap="square" rtlCol="0">
                <a:spAutoFit/>
              </a:bodyPr>
              <a:lstStyle/>
              <a:p>
                <a:pPr algn="l"/>
                <a:r>
                  <a:rPr lang="zh-CN" altLang="en-US" sz="2400" dirty="0"/>
                  <a:t>答案：</a:t>
                </a:r>
                <a:endParaRPr lang="en-US" altLang="zh-CN" sz="2400" dirty="0"/>
              </a:p>
              <a:p>
                <a:pPr algn="l"/>
                <a:r>
                  <a:rPr lang="zh-CN" altLang="en-US" sz="2400" dirty="0"/>
                  <a:t>（</a:t>
                </a:r>
                <a:r>
                  <a:rPr lang="en-US" altLang="zh-CN" sz="2400" dirty="0"/>
                  <a:t>1</a:t>
                </a:r>
                <a:r>
                  <a:rPr lang="zh-CN" altLang="en-US" sz="2400" dirty="0"/>
                  <a:t>）</a:t>
                </a:r>
                <a14:m>
                  <m:oMath xmlns:m="http://schemas.openxmlformats.org/officeDocument/2006/math">
                    <m:r>
                      <a:rPr lang="en-US" altLang="zh-CN" sz="2400" b="0" i="1" smtClean="0">
                        <a:latin typeface="Cambria Math" panose="02040503050406030204" pitchFamily="18" charset="0"/>
                      </a:rPr>
                      <m:t>𝑑𝑒𝑝</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150−50</m:t>
                        </m:r>
                      </m:num>
                      <m:den>
                        <m:r>
                          <a:rPr lang="en-US" altLang="zh-CN" sz="2400" b="0" i="1" smtClean="0">
                            <a:latin typeface="Cambria Math" panose="02040503050406030204" pitchFamily="18" charset="0"/>
                          </a:rPr>
                          <m:t>10</m:t>
                        </m:r>
                      </m:den>
                    </m:f>
                    <m:r>
                      <a:rPr lang="en-US" altLang="zh-CN" sz="2400" b="0" i="1" smtClean="0">
                        <a:latin typeface="Cambria Math" panose="02040503050406030204" pitchFamily="18" charset="0"/>
                      </a:rPr>
                      <m:t>=10</m:t>
                    </m:r>
                  </m:oMath>
                </a14:m>
                <a:r>
                  <a:rPr lang="zh-CN" altLang="en-US" sz="2400" dirty="0"/>
                  <a:t>万元</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=−150</m:t>
                    </m:r>
                    <m:r>
                      <m:rPr>
                        <m:nor/>
                      </m:rPr>
                      <a:rPr lang="zh-CN" altLang="en-US" sz="2400" dirty="0"/>
                      <m:t>万元</m:t>
                    </m:r>
                  </m:oMath>
                </a14:m>
                <a:r>
                  <a:rPr lang="zh-CN" altLang="en-US" sz="2400" dirty="0"/>
                  <a:t>；</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9</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6−2</m:t>
                        </m:r>
                      </m:e>
                    </m:d>
                    <m:r>
                      <a:rPr lang="en-US" altLang="zh-CN" sz="2400" b="0" i="1"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rPr>
                      <m:t>20−10−10</m:t>
                    </m:r>
                    <m:r>
                      <m:rPr>
                        <m:nor/>
                      </m:rPr>
                      <a:rPr lang="en-US" altLang="zh-CN" sz="2400" b="0" i="0" dirty="0" smtClean="0">
                        <a:latin typeface="Cambria Math" panose="02040503050406030204" pitchFamily="18" charset="0"/>
                      </a:rPr>
                      <m:t>](1</m:t>
                    </m:r>
                    <m:r>
                      <a:rPr lang="en-US" altLang="zh-CN" sz="2400" i="1" dirty="0">
                        <a:latin typeface="Cambria Math" panose="02040503050406030204" pitchFamily="18" charset="0"/>
                      </a:rPr>
                      <m:t>−</m:t>
                    </m:r>
                    <m:r>
                      <m:rPr>
                        <m:nor/>
                      </m:rPr>
                      <a:rPr lang="en-US" altLang="zh-CN" sz="2400" b="0" i="0" dirty="0" smtClean="0">
                        <a:latin typeface="Cambria Math" panose="02040503050406030204" pitchFamily="18" charset="0"/>
                      </a:rPr>
                      <m:t>30%)+10=52</m:t>
                    </m:r>
                    <m:r>
                      <m:rPr>
                        <m:nor/>
                      </m:rPr>
                      <a:rPr lang="zh-CN" altLang="en-US" sz="2400" dirty="0"/>
                      <m:t>万元</m:t>
                    </m:r>
                  </m:oMath>
                </a14:m>
                <a:r>
                  <a:rPr lang="zh-CN" altLang="en-US" sz="2400" dirty="0"/>
                  <a:t>；</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10</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6−2</m:t>
                        </m:r>
                      </m:e>
                    </m:d>
                    <m:r>
                      <a:rPr lang="en-US" altLang="zh-CN" sz="2400" i="1">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rPr>
                      <m:t>20</m:t>
                    </m:r>
                    <m:r>
                      <a:rPr lang="en-US" altLang="zh-CN" sz="2400" i="1" dirty="0">
                        <a:latin typeface="Cambria Math" panose="02040503050406030204" pitchFamily="18" charset="0"/>
                      </a:rPr>
                      <m:t>−10−10</m:t>
                    </m:r>
                    <m:r>
                      <m:rPr>
                        <m:nor/>
                      </m:rPr>
                      <a:rPr lang="en-US" altLang="zh-CN" sz="2400" dirty="0">
                        <a:latin typeface="Cambria Math" panose="02040503050406030204" pitchFamily="18" charset="0"/>
                      </a:rPr>
                      <m:t>](1</m:t>
                    </m:r>
                    <m:r>
                      <a:rPr lang="en-US" altLang="zh-CN" sz="2400" i="1" dirty="0">
                        <a:latin typeface="Cambria Math" panose="02040503050406030204" pitchFamily="18" charset="0"/>
                      </a:rPr>
                      <m:t>−</m:t>
                    </m:r>
                    <m:r>
                      <m:rPr>
                        <m:nor/>
                      </m:rPr>
                      <a:rPr lang="en-US" altLang="zh-CN" sz="2400" dirty="0">
                        <a:latin typeface="Cambria Math" panose="02040503050406030204" pitchFamily="18" charset="0"/>
                      </a:rPr>
                      <m:t>30%)+10</m:t>
                    </m:r>
                    <m:r>
                      <m:rPr>
                        <m:nor/>
                      </m:rPr>
                      <a:rPr lang="en-US" altLang="zh-CN" sz="2400" b="0" i="0" dirty="0" smtClean="0">
                        <a:latin typeface="Cambria Math" panose="02040503050406030204" pitchFamily="18" charset="0"/>
                      </a:rPr>
                      <m:t>+50=102</m:t>
                    </m:r>
                    <m:r>
                      <m:rPr>
                        <m:nor/>
                      </m:rPr>
                      <a:rPr lang="zh-CN" altLang="en-US" sz="2400" dirty="0"/>
                      <m:t>万元</m:t>
                    </m:r>
                  </m:oMath>
                </a14:m>
                <a:r>
                  <a:rPr lang="zh-CN" altLang="en-US" sz="2400" dirty="0"/>
                  <a:t>；</a:t>
                </a:r>
                <a:endParaRPr lang="en-US" altLang="zh-CN" sz="2400" dirty="0"/>
              </a:p>
              <a:p>
                <a14:m>
                  <m:oMath xmlns:m="http://schemas.openxmlformats.org/officeDocument/2006/math">
                    <m:r>
                      <a:rPr lang="en-US" altLang="zh-CN" sz="2400" b="0" i="1" smtClean="0">
                        <a:latin typeface="Cambria Math" panose="02040503050406030204" pitchFamily="18" charset="0"/>
                      </a:rPr>
                      <m:t>𝑁𝑃𝑉</m:t>
                    </m:r>
                    <m:r>
                      <a:rPr lang="en-US" altLang="zh-CN" sz="2400" b="0" i="1" smtClean="0">
                        <a:latin typeface="Cambria Math" panose="02040503050406030204" pitchFamily="18" charset="0"/>
                      </a:rPr>
                      <m:t>=−150+</m:t>
                    </m:r>
                    <m:f>
                      <m:fPr>
                        <m:ctrlPr>
                          <a:rPr lang="en-US" altLang="zh-CN" sz="2400" b="0" i="1" smtClean="0">
                            <a:latin typeface="Cambria Math" panose="02040503050406030204" pitchFamily="18" charset="0"/>
                          </a:rPr>
                        </m:ctrlPr>
                      </m:fPr>
                      <m:num>
                        <m:r>
                          <a:rPr lang="en-US" altLang="zh-CN" sz="2400" b="0" i="1" dirty="0" smtClean="0">
                            <a:latin typeface="Cambria Math" panose="02040503050406030204" pitchFamily="18" charset="0"/>
                          </a:rPr>
                          <m:t>52</m:t>
                        </m:r>
                      </m:num>
                      <m:den>
                        <m:r>
                          <a:rPr lang="en-US" altLang="zh-CN" sz="2400" b="0" i="1" smtClean="0">
                            <a:latin typeface="Cambria Math" panose="02040503050406030204" pitchFamily="18" charset="0"/>
                          </a:rPr>
                          <m:t>0.1</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1.1</m:t>
                                </m:r>
                              </m:e>
                              <m:sup>
                                <m:r>
                                  <a:rPr lang="en-US" altLang="zh-CN" sz="2400" b="0" i="1" smtClean="0">
                                    <a:latin typeface="Cambria Math" panose="02040503050406030204" pitchFamily="18" charset="0"/>
                                  </a:rPr>
                                  <m:t>9</m:t>
                                </m:r>
                              </m:sup>
                            </m:sSup>
                          </m:den>
                        </m:f>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dirty="0" smtClean="0">
                            <a:latin typeface="Cambria Math" panose="02040503050406030204" pitchFamily="18" charset="0"/>
                          </a:rPr>
                          <m:t>1</m:t>
                        </m:r>
                        <m:r>
                          <a:rPr lang="en-US" altLang="zh-CN" sz="2400" b="0" i="1" dirty="0" smtClean="0">
                            <a:latin typeface="Cambria Math" panose="02040503050406030204" pitchFamily="18" charset="0"/>
                          </a:rPr>
                          <m:t>02</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1.1</m:t>
                            </m:r>
                          </m:e>
                          <m:sup>
                            <m:r>
                              <a:rPr lang="en-US" altLang="zh-CN" sz="2400" b="0" i="1" smtClean="0">
                                <a:latin typeface="Cambria Math" panose="02040503050406030204" pitchFamily="18" charset="0"/>
                              </a:rPr>
                              <m:t>10</m:t>
                            </m:r>
                          </m:sup>
                        </m:sSup>
                      </m:den>
                    </m:f>
                    <m:r>
                      <a:rPr lang="en-US" altLang="zh-CN" sz="2400" b="0" i="1" smtClean="0">
                        <a:latin typeface="Cambria Math" panose="02040503050406030204" pitchFamily="18" charset="0"/>
                      </a:rPr>
                      <m:t>=</m:t>
                    </m:r>
                    <m:r>
                      <a:rPr lang="en-US" altLang="zh-CN" sz="2400" b="0" i="1" dirty="0" smtClean="0">
                        <a:latin typeface="Cambria Math" panose="02040503050406030204" pitchFamily="18" charset="0"/>
                      </a:rPr>
                      <m:t>188</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79</m:t>
                    </m:r>
                    <m:r>
                      <a:rPr lang="zh-CN" altLang="en-US" sz="2400" i="1" dirty="0" smtClean="0">
                        <a:latin typeface="Cambria Math" panose="02040503050406030204" pitchFamily="18" charset="0"/>
                      </a:rPr>
                      <m:t>万元</m:t>
                    </m:r>
                  </m:oMath>
                </a14:m>
                <a:r>
                  <a:rPr lang="zh-CN" altLang="en-US" sz="2400" dirty="0"/>
                  <a:t>；</a:t>
                </a:r>
                <a:endParaRPr lang="en-US" altLang="zh-CN" sz="2400" dirty="0"/>
              </a:p>
              <a:p>
                <a:pPr algn="l"/>
                <a:endParaRPr lang="en-US" altLang="zh-CN" sz="1400" dirty="0"/>
              </a:p>
              <a:p>
                <a:pPr algn="l"/>
                <a:r>
                  <a:rPr lang="zh-CN" altLang="en-US" sz="2400" dirty="0"/>
                  <a:t>（</a:t>
                </a:r>
                <a:r>
                  <a:rPr lang="en-US" altLang="zh-CN" sz="2400" dirty="0"/>
                  <a:t>2</a:t>
                </a:r>
                <a:r>
                  <a:rPr lang="zh-CN" altLang="en-US" sz="2400" dirty="0"/>
                  <a:t>）设：平衡点为每年售出</a:t>
                </a:r>
                <a14:m>
                  <m:oMath xmlns:m="http://schemas.openxmlformats.org/officeDocument/2006/math">
                    <m:r>
                      <m:rPr>
                        <m:sty m:val="p"/>
                      </m:rPr>
                      <a:rPr lang="en-US" altLang="zh-CN" sz="2400" i="0" dirty="0" smtClean="0">
                        <a:latin typeface="Cambria Math" panose="02040503050406030204" pitchFamily="18" charset="0"/>
                      </a:rPr>
                      <m:t>B</m:t>
                    </m:r>
                  </m:oMath>
                </a14:m>
                <a:r>
                  <a:rPr lang="zh-CN" altLang="en-US" sz="2400" dirty="0"/>
                  <a:t>元件共</a:t>
                </a:r>
                <a14:m>
                  <m:oMath xmlns:m="http://schemas.openxmlformats.org/officeDocument/2006/math">
                    <m:r>
                      <a:rPr lang="en-US" altLang="zh-CN" sz="2400" i="1" dirty="0" smtClean="0">
                        <a:latin typeface="Cambria Math" panose="02040503050406030204" pitchFamily="18" charset="0"/>
                      </a:rPr>
                      <m:t>𝑄</m:t>
                    </m:r>
                  </m:oMath>
                </a14:m>
                <a:r>
                  <a:rPr lang="zh-CN" altLang="en-US" sz="2400" dirty="0"/>
                  <a:t>万件</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=−150</m:t>
                    </m:r>
                    <m:r>
                      <m:rPr>
                        <m:nor/>
                      </m:rPr>
                      <a:rPr lang="zh-CN" altLang="en-US" sz="2400" dirty="0"/>
                      <m:t>万元</m:t>
                    </m:r>
                  </m:oMath>
                </a14:m>
                <a:r>
                  <a:rPr lang="zh-CN" altLang="en-US" sz="2400" dirty="0"/>
                  <a:t>；</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9</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6−2</m:t>
                        </m:r>
                      </m:e>
                    </m:d>
                    <m:r>
                      <a:rPr lang="en-US" altLang="zh-CN" sz="2400" b="0" i="1"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𝑄</m:t>
                    </m:r>
                    <m:r>
                      <a:rPr lang="en-US" altLang="zh-CN" sz="2400" b="0" i="1" dirty="0" smtClean="0">
                        <a:latin typeface="Cambria Math" panose="02040503050406030204" pitchFamily="18" charset="0"/>
                      </a:rPr>
                      <m:t>−10−10</m:t>
                    </m:r>
                    <m:r>
                      <m:rPr>
                        <m:nor/>
                      </m:rPr>
                      <a:rPr lang="en-US" altLang="zh-CN" sz="2400" b="0" i="0" dirty="0" smtClean="0">
                        <a:latin typeface="Cambria Math" panose="02040503050406030204" pitchFamily="18" charset="0"/>
                      </a:rPr>
                      <m:t>](1</m:t>
                    </m:r>
                    <m:r>
                      <a:rPr lang="en-US" altLang="zh-CN" sz="2400" i="1" dirty="0">
                        <a:latin typeface="Cambria Math" panose="02040503050406030204" pitchFamily="18" charset="0"/>
                      </a:rPr>
                      <m:t>−</m:t>
                    </m:r>
                    <m:r>
                      <m:rPr>
                        <m:nor/>
                      </m:rPr>
                      <a:rPr lang="en-US" altLang="zh-CN" sz="2400" b="0" i="0" dirty="0" smtClean="0">
                        <a:latin typeface="Cambria Math" panose="02040503050406030204" pitchFamily="18" charset="0"/>
                      </a:rPr>
                      <m:t>30%)+10=2.8</m:t>
                    </m:r>
                    <m:r>
                      <m:rPr>
                        <m:nor/>
                      </m:rPr>
                      <a:rPr lang="en-US" altLang="zh-CN" sz="2400" b="0" i="0" dirty="0" smtClean="0">
                        <a:latin typeface="Cambria Math" panose="02040503050406030204" pitchFamily="18" charset="0"/>
                      </a:rPr>
                      <m:t>Q</m:t>
                    </m:r>
                    <m:r>
                      <a:rPr lang="en-US" altLang="zh-CN" sz="2400" i="1" dirty="0">
                        <a:latin typeface="Cambria Math" panose="02040503050406030204" pitchFamily="18" charset="0"/>
                      </a:rPr>
                      <m:t>−</m:t>
                    </m:r>
                    <m:r>
                      <m:rPr>
                        <m:nor/>
                      </m:rPr>
                      <a:rPr lang="en-US" altLang="zh-CN" sz="2400" b="0" i="0" dirty="0" smtClean="0">
                        <a:latin typeface="Cambria Math" panose="02040503050406030204" pitchFamily="18" charset="0"/>
                      </a:rPr>
                      <m:t>4</m:t>
                    </m:r>
                    <m:r>
                      <m:rPr>
                        <m:nor/>
                      </m:rPr>
                      <a:rPr lang="zh-CN" altLang="en-US" sz="2400" dirty="0"/>
                      <m:t>万</m:t>
                    </m:r>
                    <m:r>
                      <m:rPr>
                        <m:nor/>
                      </m:rPr>
                      <a:rPr lang="zh-CN" altLang="en-US" sz="2400" dirty="0" smtClean="0"/>
                      <m:t>元</m:t>
                    </m:r>
                  </m:oMath>
                </a14:m>
                <a:r>
                  <a:rPr lang="zh-CN" altLang="en-US" sz="2400" dirty="0"/>
                  <a:t>；</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10</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6−2</m:t>
                        </m:r>
                      </m:e>
                    </m:d>
                    <m:r>
                      <a:rPr lang="en-US" altLang="zh-CN" sz="2400" i="1">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−10−10</m:t>
                    </m:r>
                    <m:r>
                      <m:rPr>
                        <m:nor/>
                      </m:rPr>
                      <a:rPr lang="en-US" altLang="zh-CN" sz="2400" dirty="0">
                        <a:latin typeface="Cambria Math" panose="02040503050406030204" pitchFamily="18" charset="0"/>
                      </a:rPr>
                      <m:t>](1</m:t>
                    </m:r>
                    <m:r>
                      <a:rPr lang="en-US" altLang="zh-CN" sz="2400" i="1" dirty="0">
                        <a:latin typeface="Cambria Math" panose="02040503050406030204" pitchFamily="18" charset="0"/>
                      </a:rPr>
                      <m:t>−</m:t>
                    </m:r>
                    <m:r>
                      <m:rPr>
                        <m:nor/>
                      </m:rPr>
                      <a:rPr lang="en-US" altLang="zh-CN" sz="2400" dirty="0">
                        <a:latin typeface="Cambria Math" panose="02040503050406030204" pitchFamily="18" charset="0"/>
                      </a:rPr>
                      <m:t>30%)+10</m:t>
                    </m:r>
                    <m:r>
                      <m:rPr>
                        <m:nor/>
                      </m:rPr>
                      <a:rPr lang="en-US" altLang="zh-CN" sz="2400" b="0" i="0" dirty="0" smtClean="0">
                        <a:latin typeface="Cambria Math" panose="02040503050406030204" pitchFamily="18" charset="0"/>
                      </a:rPr>
                      <m:t>+50=</m:t>
                    </m:r>
                    <m:r>
                      <m:rPr>
                        <m:nor/>
                      </m:rPr>
                      <a:rPr lang="en-US" altLang="zh-CN" sz="2400" dirty="0">
                        <a:latin typeface="Cambria Math" panose="02040503050406030204" pitchFamily="18" charset="0"/>
                      </a:rPr>
                      <m:t>2.8</m:t>
                    </m:r>
                    <m:r>
                      <m:rPr>
                        <m:nor/>
                      </m:rPr>
                      <a:rPr lang="en-US" altLang="zh-CN" sz="2400" dirty="0">
                        <a:latin typeface="Cambria Math" panose="02040503050406030204" pitchFamily="18" charset="0"/>
                      </a:rPr>
                      <m:t>Q</m:t>
                    </m:r>
                    <m:r>
                      <m:rPr>
                        <m:nor/>
                      </m:rPr>
                      <a:rPr lang="en-US" altLang="zh-CN" sz="2400" b="0" i="0" dirty="0" smtClean="0">
                        <a:latin typeface="Cambria Math" panose="02040503050406030204" pitchFamily="18" charset="0"/>
                      </a:rPr>
                      <m:t>+46</m:t>
                    </m:r>
                    <m:r>
                      <m:rPr>
                        <m:nor/>
                      </m:rPr>
                      <a:rPr lang="zh-CN" altLang="en-US" sz="2400" dirty="0"/>
                      <m:t>万</m:t>
                    </m:r>
                  </m:oMath>
                </a14:m>
                <a:r>
                  <a:rPr lang="zh-CN" altLang="en-US" sz="2400" dirty="0"/>
                  <a:t>元；</a:t>
                </a:r>
                <a:endParaRPr lang="en-US" altLang="zh-CN" sz="2400" dirty="0"/>
              </a:p>
              <a:p>
                <a14:m>
                  <m:oMath xmlns:m="http://schemas.openxmlformats.org/officeDocument/2006/math">
                    <m:r>
                      <a:rPr lang="en-US" altLang="zh-CN" sz="2400" b="0" i="1" smtClean="0">
                        <a:latin typeface="Cambria Math" panose="02040503050406030204" pitchFamily="18" charset="0"/>
                      </a:rPr>
                      <m:t>𝑁𝑃𝑉</m:t>
                    </m:r>
                    <m:r>
                      <a:rPr lang="en-US" altLang="zh-CN" sz="2400" b="0" i="1" smtClean="0">
                        <a:latin typeface="Cambria Math" panose="02040503050406030204" pitchFamily="18" charset="0"/>
                      </a:rPr>
                      <m:t>=−150+</m:t>
                    </m:r>
                    <m:f>
                      <m:fPr>
                        <m:ctrlPr>
                          <a:rPr lang="en-US" altLang="zh-CN" sz="2400" b="0" i="1" smtClean="0">
                            <a:latin typeface="Cambria Math" panose="02040503050406030204" pitchFamily="18" charset="0"/>
                          </a:rPr>
                        </m:ctrlPr>
                      </m:fPr>
                      <m:num>
                        <m:r>
                          <m:rPr>
                            <m:nor/>
                          </m:rPr>
                          <a:rPr lang="en-US" altLang="zh-CN" sz="2400" dirty="0">
                            <a:latin typeface="Cambria Math" panose="02040503050406030204" pitchFamily="18" charset="0"/>
                          </a:rPr>
                          <m:t>2.8</m:t>
                        </m:r>
                        <m:r>
                          <m:rPr>
                            <m:nor/>
                          </m:rPr>
                          <a:rPr lang="en-US" altLang="zh-CN" sz="2400" dirty="0">
                            <a:latin typeface="Cambria Math" panose="02040503050406030204" pitchFamily="18" charset="0"/>
                          </a:rPr>
                          <m:t>Q</m:t>
                        </m:r>
                        <m:r>
                          <a:rPr lang="en-US" altLang="zh-CN" sz="2400" i="1" dirty="0">
                            <a:latin typeface="Cambria Math" panose="02040503050406030204" pitchFamily="18" charset="0"/>
                          </a:rPr>
                          <m:t>−</m:t>
                        </m:r>
                        <m:r>
                          <m:rPr>
                            <m:nor/>
                          </m:rPr>
                          <a:rPr lang="en-US" altLang="zh-CN" sz="2400" dirty="0">
                            <a:latin typeface="Cambria Math" panose="02040503050406030204" pitchFamily="18" charset="0"/>
                          </a:rPr>
                          <m:t>4</m:t>
                        </m:r>
                      </m:num>
                      <m:den>
                        <m:r>
                          <a:rPr lang="en-US" altLang="zh-CN" sz="2400" b="0" i="1" smtClean="0">
                            <a:latin typeface="Cambria Math" panose="02040503050406030204" pitchFamily="18" charset="0"/>
                          </a:rPr>
                          <m:t>0.1</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1.1</m:t>
                                </m:r>
                              </m:e>
                              <m:sup>
                                <m:r>
                                  <a:rPr lang="en-US" altLang="zh-CN" sz="2400" b="0" i="1" smtClean="0">
                                    <a:latin typeface="Cambria Math" panose="02040503050406030204" pitchFamily="18" charset="0"/>
                                  </a:rPr>
                                  <m:t>9</m:t>
                                </m:r>
                              </m:sup>
                            </m:sSup>
                          </m:den>
                        </m:f>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m:rPr>
                            <m:nor/>
                          </m:rPr>
                          <a:rPr lang="en-US" altLang="zh-CN" sz="2400" dirty="0">
                            <a:latin typeface="Cambria Math" panose="02040503050406030204" pitchFamily="18" charset="0"/>
                          </a:rPr>
                          <m:t>2.8</m:t>
                        </m:r>
                        <m:r>
                          <m:rPr>
                            <m:nor/>
                          </m:rPr>
                          <a:rPr lang="en-US" altLang="zh-CN" sz="2400" dirty="0">
                            <a:latin typeface="Cambria Math" panose="02040503050406030204" pitchFamily="18" charset="0"/>
                          </a:rPr>
                          <m:t>Q</m:t>
                        </m:r>
                        <m:r>
                          <a:rPr lang="en-US" altLang="zh-CN" sz="2400" b="0" i="1" dirty="0" smtClean="0">
                            <a:latin typeface="Cambria Math" panose="02040503050406030204" pitchFamily="18" charset="0"/>
                          </a:rPr>
                          <m:t>+46</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1.1</m:t>
                            </m:r>
                          </m:e>
                          <m:sup>
                            <m:r>
                              <a:rPr lang="en-US" altLang="zh-CN" sz="2400" b="0" i="1" smtClean="0">
                                <a:latin typeface="Cambria Math" panose="02040503050406030204" pitchFamily="18" charset="0"/>
                              </a:rPr>
                              <m:t>10</m:t>
                            </m:r>
                          </m:sup>
                        </m:sSup>
                      </m:den>
                    </m:f>
                    <m:r>
                      <a:rPr lang="en-US" altLang="zh-CN" sz="2400" b="0" i="1" smtClean="0">
                        <a:latin typeface="Cambria Math" panose="02040503050406030204" pitchFamily="18" charset="0"/>
                      </a:rPr>
                      <m:t>=0</m:t>
                    </m:r>
                  </m:oMath>
                </a14:m>
                <a:r>
                  <a:rPr lang="zh-CN" altLang="en-US" sz="2400" dirty="0"/>
                  <a:t> →</a:t>
                </a:r>
                <a:r>
                  <a:rPr lang="en-US" altLang="zh-CN" sz="2400" dirty="0"/>
                  <a:t> </a:t>
                </a:r>
                <a14:m>
                  <m:oMath xmlns:m="http://schemas.openxmlformats.org/officeDocument/2006/math">
                    <m:r>
                      <a:rPr lang="en-US" altLang="zh-CN" sz="2400" i="1" dirty="0">
                        <a:latin typeface="Cambria Math" panose="02040503050406030204" pitchFamily="18" charset="0"/>
                      </a:rPr>
                      <m:t>𝑄</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rPr>
                      <m:t>9</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0266</m:t>
                    </m:r>
                  </m:oMath>
                </a14:m>
                <a:endParaRPr lang="en-US" altLang="zh-CN" sz="2400" dirty="0"/>
              </a:p>
              <a:p>
                <a14:m>
                  <m:oMath xmlns:m="http://schemas.openxmlformats.org/officeDocument/2006/math">
                    <m:r>
                      <a:rPr lang="zh-CN" altLang="en-US" sz="2400" i="1" dirty="0">
                        <a:latin typeface="Cambria Math" panose="02040503050406030204" pitchFamily="18" charset="0"/>
                      </a:rPr>
                      <m:t>故</m:t>
                    </m:r>
                    <m:r>
                      <a:rPr lang="en-US" altLang="zh-CN" sz="2400" i="1" dirty="0" smtClean="0">
                        <a:latin typeface="Cambria Math" panose="02040503050406030204" pitchFamily="18" charset="0"/>
                      </a:rPr>
                      <m:t>𝑁𝑃𝑉</m:t>
                    </m:r>
                  </m:oMath>
                </a14:m>
                <a:r>
                  <a:rPr lang="zh-CN" altLang="en-US" sz="2400" dirty="0"/>
                  <a:t>盈亏平衡点为</a:t>
                </a:r>
                <a:r>
                  <a:rPr lang="en-US" altLang="zh-CN" sz="2400" dirty="0"/>
                  <a:t>90266</a:t>
                </a:r>
                <a:r>
                  <a:rPr lang="zh-CN" altLang="en-US" sz="2400" dirty="0"/>
                  <a:t>件</a:t>
                </a:r>
              </a:p>
            </p:txBody>
          </p:sp>
        </mc:Choice>
        <mc:Fallback xmlns="">
          <p:sp>
            <p:nvSpPr>
              <p:cNvPr id="4" name="文本框 3">
                <a:extLst>
                  <a:ext uri="{FF2B5EF4-FFF2-40B4-BE49-F238E27FC236}">
                    <a16:creationId xmlns:a16="http://schemas.microsoft.com/office/drawing/2014/main" id="{B95F074F-1947-299B-2D47-3467C11FCAC9}"/>
                  </a:ext>
                </a:extLst>
              </p:cNvPr>
              <p:cNvSpPr txBox="1">
                <a:spLocks noRot="1" noChangeAspect="1" noMove="1" noResize="1" noEditPoints="1" noAdjustHandles="1" noChangeArrowheads="1" noChangeShapeType="1" noTextEdit="1"/>
              </p:cNvSpPr>
              <p:nvPr/>
            </p:nvSpPr>
            <p:spPr>
              <a:xfrm>
                <a:off x="1420907" y="1025041"/>
                <a:ext cx="9350187" cy="5313314"/>
              </a:xfrm>
              <a:prstGeom prst="rect">
                <a:avLst/>
              </a:prstGeom>
              <a:blipFill>
                <a:blip r:embed="rId4"/>
                <a:stretch>
                  <a:fillRect l="-978" t="-803" r="-652" b="-1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848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5357791" y="3930223"/>
            <a:ext cx="147641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利率</a:t>
            </a:r>
          </a:p>
        </p:txBody>
      </p:sp>
    </p:spTree>
    <p:extLst>
      <p:ext uri="{BB962C8B-B14F-4D97-AF65-F5344CB8AC3E}">
        <p14:creationId xmlns:p14="http://schemas.microsoft.com/office/powerpoint/2010/main" val="60422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055635" y="250621"/>
            <a:ext cx="150881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EAR/APR</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F793410-4ABF-6D97-F6A2-DCE3B02548DB}"/>
                  </a:ext>
                </a:extLst>
              </p:cNvPr>
              <p:cNvSpPr txBox="1"/>
              <p:nvPr/>
            </p:nvSpPr>
            <p:spPr>
              <a:xfrm>
                <a:off x="134471" y="806823"/>
                <a:ext cx="11923058" cy="5663923"/>
              </a:xfrm>
              <a:prstGeom prst="rect">
                <a:avLst/>
              </a:prstGeom>
              <a:noFill/>
            </p:spPr>
            <p:txBody>
              <a:bodyPr wrap="square" rtlCol="0">
                <a:spAutoFit/>
              </a:bodyPr>
              <a:lstStyle/>
              <a:p>
                <a:r>
                  <a:rPr lang="zh-CN" altLang="en-US" sz="2800" dirty="0"/>
                  <a:t>有效年利率</a:t>
                </a:r>
                <a:r>
                  <a:rPr lang="en-US" altLang="zh-CN" sz="2800" b="1" dirty="0"/>
                  <a:t>EAR</a:t>
                </a:r>
                <a:r>
                  <a:rPr lang="zh-CN" altLang="en-US" sz="2800" dirty="0"/>
                  <a:t>（复利）</a:t>
                </a:r>
                <a:endParaRPr lang="en-US" altLang="zh-CN" sz="2800" dirty="0"/>
              </a:p>
              <a:p>
                <a:r>
                  <a:rPr lang="zh-CN" altLang="en-US" sz="2800" dirty="0"/>
                  <a:t>年度百分比利率</a:t>
                </a:r>
                <a:r>
                  <a:rPr lang="en-US" altLang="zh-CN" sz="2800" b="1" dirty="0"/>
                  <a:t>APR</a:t>
                </a:r>
                <a:r>
                  <a:rPr lang="zh-CN" altLang="en-US" sz="2800" dirty="0"/>
                  <a:t>（单利）</a:t>
                </a:r>
                <a:endParaRPr lang="en-US" altLang="zh-CN" sz="2800" dirty="0"/>
              </a:p>
              <a:p>
                <a:endParaRPr lang="en-US" altLang="zh-CN" sz="1400" dirty="0"/>
              </a:p>
              <a:p>
                <a:r>
                  <a:rPr lang="zh-CN" altLang="en-US" sz="2800" dirty="0"/>
                  <a:t>每年复利期数为</a:t>
                </a:r>
                <a14:m>
                  <m:oMath xmlns:m="http://schemas.openxmlformats.org/officeDocument/2006/math">
                    <m:r>
                      <a:rPr lang="en-US" altLang="zh-CN" sz="2800" i="1" dirty="0" smtClean="0">
                        <a:latin typeface="Cambria Math" panose="02040503050406030204" pitchFamily="18" charset="0"/>
                      </a:rPr>
                      <m:t>𝑘</m:t>
                    </m:r>
                  </m:oMath>
                </a14:m>
                <a:r>
                  <a:rPr lang="zh-CN" altLang="en-US" sz="2800" dirty="0"/>
                  <a:t>的</a:t>
                </a:r>
                <a:r>
                  <a:rPr lang="en-US" altLang="zh-CN" sz="2800" b="1" dirty="0"/>
                  <a:t>APR</a:t>
                </a:r>
                <a:r>
                  <a:rPr lang="zh-CN" altLang="en-US" sz="2800" dirty="0"/>
                  <a:t>相对应的</a:t>
                </a:r>
                <a:r>
                  <a:rPr lang="en-US" altLang="zh-CN" sz="2800" b="1" dirty="0"/>
                  <a:t>EAR</a:t>
                </a:r>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1</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EAR</m:t>
                      </m:r>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𝐴𝑃𝑅</m:t>
                              </m:r>
                            </m:num>
                            <m:den>
                              <m:r>
                                <a:rPr lang="en-US" altLang="zh-CN" sz="2800" b="0" i="1" smtClean="0">
                                  <a:latin typeface="Cambria Math" panose="02040503050406030204" pitchFamily="18" charset="0"/>
                                </a:rPr>
                                <m:t>𝑘</m:t>
                              </m:r>
                            </m:den>
                          </m:f>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𝑘</m:t>
                          </m:r>
                        </m:sup>
                      </m:sSup>
                    </m:oMath>
                  </m:oMathPara>
                </a14:m>
                <a:endParaRPr lang="en-US" altLang="zh-CN" sz="2800" dirty="0"/>
              </a:p>
              <a:p>
                <a:r>
                  <a:rPr lang="zh-CN" altLang="en-US" sz="2800" dirty="0"/>
                  <a:t>注：有效年利率</a:t>
                </a:r>
                <a:r>
                  <a:rPr lang="en-US" altLang="zh-CN" sz="2800" b="1" dirty="0"/>
                  <a:t>EAR</a:t>
                </a:r>
                <a:r>
                  <a:rPr lang="zh-CN" altLang="en-US" sz="2800" dirty="0"/>
                  <a:t>随着复利频率</a:t>
                </a:r>
                <a14:m>
                  <m:oMath xmlns:m="http://schemas.openxmlformats.org/officeDocument/2006/math">
                    <m:r>
                      <a:rPr lang="en-US" altLang="zh-CN" sz="2800" i="1" dirty="0" smtClean="0">
                        <a:latin typeface="Cambria Math" panose="02040503050406030204" pitchFamily="18" charset="0"/>
                      </a:rPr>
                      <m:t>𝑘</m:t>
                    </m:r>
                  </m:oMath>
                </a14:m>
                <a:r>
                  <a:rPr lang="zh-CN" altLang="en-US" sz="2800" dirty="0"/>
                  <a:t>的增大而增大，但当复利频次超过每日复利时，对</a:t>
                </a:r>
                <a:r>
                  <a:rPr lang="en-US" altLang="zh-CN" sz="2800" b="1" dirty="0"/>
                  <a:t>EAR</a:t>
                </a:r>
                <a:r>
                  <a:rPr lang="zh-CN" altLang="en-US" sz="2800" dirty="0"/>
                  <a:t>的影响微乎其微。</a:t>
                </a:r>
                <a:endParaRPr lang="en-US" altLang="zh-CN" sz="2800" dirty="0"/>
              </a:p>
              <a:p>
                <a:endParaRPr lang="en-US" altLang="zh-CN" sz="1400" dirty="0"/>
              </a:p>
              <a:p>
                <a:r>
                  <a:rPr lang="zh-CN" altLang="en-US" sz="2800" dirty="0"/>
                  <a:t>对于</a:t>
                </a:r>
                <a:r>
                  <a:rPr lang="zh-CN" altLang="en-US" sz="2800" b="1" dirty="0"/>
                  <a:t>连续复利</a:t>
                </a:r>
                <a:r>
                  <a:rPr lang="zh-CN" altLang="en-US" sz="2800" dirty="0"/>
                  <a:t>而言（即</a:t>
                </a:r>
                <a14:m>
                  <m:oMath xmlns:m="http://schemas.openxmlformats.org/officeDocument/2006/math">
                    <m:r>
                      <a:rPr lang="en-US" altLang="zh-CN" sz="2800" b="0" i="1" smtClean="0">
                        <a:latin typeface="Cambria Math" panose="02040503050406030204" pitchFamily="18" charset="0"/>
                      </a:rPr>
                      <m:t>𝑘</m:t>
                    </m:r>
                    <m:r>
                      <a:rPr lang="en-US" altLang="zh-CN" sz="2800" b="0" i="1" smtClean="0">
                        <a:latin typeface="Cambria Math" panose="02040503050406030204" pitchFamily="18" charset="0"/>
                        <a:ea typeface="Cambria Math" panose="02040503050406030204" pitchFamily="18" charset="0"/>
                      </a:rPr>
                      <m:t>→+∞</m:t>
                    </m:r>
                  </m:oMath>
                </a14:m>
                <a:r>
                  <a:rPr lang="zh-CN" altLang="en-US" sz="2800" dirty="0"/>
                  <a:t>）：</a:t>
                </a:r>
                <a:r>
                  <a:rPr lang="en-US" altLang="zh-CN" sz="2800" dirty="0"/>
                  <a:t> </a:t>
                </a:r>
                <a14:m>
                  <m:oMath xmlns:m="http://schemas.openxmlformats.org/officeDocument/2006/math">
                    <m:r>
                      <a:rPr lang="en-US" altLang="zh-CN" sz="2800" i="1">
                        <a:latin typeface="Cambria Math" panose="02040503050406030204" pitchFamily="18" charset="0"/>
                      </a:rPr>
                      <m:t>1</m:t>
                    </m:r>
                    <m:r>
                      <a:rPr lang="en-US" altLang="zh-CN" sz="2800">
                        <a:latin typeface="Cambria Math" panose="02040503050406030204" pitchFamily="18" charset="0"/>
                      </a:rPr>
                      <m:t>+</m:t>
                    </m:r>
                    <m:r>
                      <m:rPr>
                        <m:sty m:val="p"/>
                      </m:rPr>
                      <a:rPr lang="en-US" altLang="zh-CN" sz="2800">
                        <a:latin typeface="Cambria Math" panose="02040503050406030204" pitchFamily="18" charset="0"/>
                      </a:rPr>
                      <m:t>EAR</m:t>
                    </m:r>
                    <m:r>
                      <a:rPr lang="en-US" altLang="zh-CN" sz="2800">
                        <a:latin typeface="Cambria Math" panose="02040503050406030204" pitchFamily="18" charset="0"/>
                      </a:rPr>
                      <m:t>=</m:t>
                    </m:r>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𝐴𝑃𝑅</m:t>
                        </m:r>
                      </m:sup>
                    </m:s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𝐴𝑃𝑅</m:t>
                    </m:r>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ln</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𝐸𝐴𝑅</m:t>
                    </m:r>
                    <m:r>
                      <a:rPr lang="en-US" altLang="zh-CN" sz="2800" b="0" i="1" smtClean="0">
                        <a:latin typeface="Cambria Math" panose="02040503050406030204" pitchFamily="18" charset="0"/>
                      </a:rPr>
                      <m:t>)</m:t>
                    </m:r>
                  </m:oMath>
                </a14:m>
                <a:endParaRPr lang="en-US" altLang="zh-CN" sz="2800" dirty="0"/>
              </a:p>
              <a:p>
                <a:endParaRPr lang="en-US" altLang="zh-CN" sz="1400" dirty="0"/>
              </a:p>
              <a:p>
                <a:r>
                  <a:rPr lang="zh-CN" altLang="en-US" sz="2800" b="1" dirty="0"/>
                  <a:t>连续流入现金流</a:t>
                </a:r>
                <a:r>
                  <a:rPr lang="zh-CN" altLang="en-US" sz="2800" dirty="0"/>
                  <a:t>（</a:t>
                </a:r>
                <a:r>
                  <a:rPr lang="zh-CN" altLang="en-US" sz="2800" b="1" dirty="0">
                    <a:solidFill>
                      <a:srgbClr val="FF0000"/>
                    </a:solidFill>
                  </a:rPr>
                  <a:t>了解</a:t>
                </a:r>
                <a:r>
                  <a:rPr lang="zh-CN" altLang="en-US" sz="2800" dirty="0"/>
                  <a:t>） ：如果永续现金流在第</a:t>
                </a:r>
                <a:r>
                  <a:rPr lang="en-US" altLang="zh-CN" sz="2800" dirty="0"/>
                  <a:t>0</a:t>
                </a:r>
                <a:r>
                  <a:rPr lang="zh-CN" altLang="en-US" sz="2800" dirty="0"/>
                  <a:t>年初以</a:t>
                </a:r>
                <a14:m>
                  <m:oMath xmlns:m="http://schemas.openxmlformats.org/officeDocument/2006/math">
                    <m:r>
                      <a:rPr lang="en-US" altLang="zh-CN" sz="2800" i="1" dirty="0" smtClean="0">
                        <a:latin typeface="Cambria Math" panose="02040503050406030204" pitchFamily="18" charset="0"/>
                      </a:rPr>
                      <m:t>𝐶</m:t>
                    </m:r>
                  </m:oMath>
                </a14:m>
                <a:r>
                  <a:rPr lang="zh-CN" altLang="en-US" sz="2800" dirty="0"/>
                  <a:t>美元的初始速率流入，每年中现金流的增长率为</a:t>
                </a:r>
                <a14:m>
                  <m:oMath xmlns:m="http://schemas.openxmlformats.org/officeDocument/2006/math">
                    <m:r>
                      <a:rPr lang="en-US" altLang="zh-CN" sz="2800" i="1" dirty="0" smtClean="0">
                        <a:latin typeface="Cambria Math" panose="02040503050406030204" pitchFamily="18" charset="0"/>
                      </a:rPr>
                      <m:t>𝑔</m:t>
                    </m:r>
                  </m:oMath>
                </a14:m>
                <a:r>
                  <a:rPr lang="zh-CN" altLang="en-US" sz="2800" dirty="0"/>
                  <a:t>，以</a:t>
                </a:r>
                <a14:m>
                  <m:oMath xmlns:m="http://schemas.openxmlformats.org/officeDocument/2006/math">
                    <m:r>
                      <m:rPr>
                        <m:sty m:val="p"/>
                      </m:rPr>
                      <a:rPr lang="en-US" altLang="zh-CN" sz="2800">
                        <a:latin typeface="Cambria Math" panose="02040503050406030204" pitchFamily="18" charset="0"/>
                      </a:rPr>
                      <m:t>EAR</m:t>
                    </m:r>
                  </m:oMath>
                </a14:m>
                <a:r>
                  <a:rPr lang="zh-CN" altLang="en-US" sz="2800" dirty="0"/>
                  <a:t>表示的每年的折现率为</a:t>
                </a:r>
                <a14:m>
                  <m:oMath xmlns:m="http://schemas.openxmlformats.org/officeDocument/2006/math">
                    <m:r>
                      <a:rPr lang="en-US" altLang="zh-CN" sz="2800" i="1" dirty="0" smtClean="0">
                        <a:latin typeface="Cambria Math" panose="02040503050406030204" pitchFamily="18" charset="0"/>
                      </a:rPr>
                      <m:t>𝑟</m:t>
                    </m:r>
                  </m:oMath>
                </a14:m>
                <a:r>
                  <a:rPr lang="zh-CN" altLang="en-US" sz="2800" dirty="0"/>
                  <a:t>，则现金流现值为</a:t>
                </a:r>
                <a14:m>
                  <m:oMath xmlns:m="http://schemas.openxmlformats.org/officeDocument/2006/math">
                    <m:r>
                      <a:rPr lang="zh-CN" altLang="en-US" sz="2800" b="0" i="1" dirty="0">
                        <a:latin typeface="Cambria Math" panose="02040503050406030204" pitchFamily="18" charset="0"/>
                      </a:rPr>
                      <m:t>：</m:t>
                    </m:r>
                    <m:r>
                      <a:rPr lang="en-US" altLang="zh-CN" sz="2800" b="0" i="1" smtClean="0">
                        <a:latin typeface="Cambria Math" panose="02040503050406030204" pitchFamily="18" charset="0"/>
                      </a:rPr>
                      <m:t>𝑃𝑉</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𝑐𝑐</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𝑐𝑐</m:t>
                            </m:r>
                          </m:sub>
                        </m:sSub>
                      </m:den>
                    </m:f>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𝑐𝑐</m:t>
                        </m:r>
                      </m:sub>
                    </m:sSub>
                    <m:r>
                      <a:rPr lang="en-US" altLang="zh-CN" sz="2800" b="0" i="1" smtClean="0">
                        <a:latin typeface="Cambria Math" panose="02040503050406030204" pitchFamily="18" charset="0"/>
                      </a:rPr>
                      <m:t>=</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ln</m:t>
                        </m:r>
                      </m:fName>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b="0" i="1" smtClean="0">
                                <a:latin typeface="Cambria Math" panose="02040503050406030204" pitchFamily="18" charset="0"/>
                              </a:rPr>
                              <m:t>𝑟</m:t>
                            </m:r>
                          </m:e>
                        </m:d>
                      </m:e>
                    </m:func>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𝑐𝑐</m:t>
                        </m:r>
                      </m:sub>
                    </m:sSub>
                    <m:r>
                      <a:rPr lang="en-US" altLang="zh-CN" sz="2800" b="0" i="1" smtClean="0">
                        <a:latin typeface="Cambria Math" panose="02040503050406030204" pitchFamily="18" charset="0"/>
                      </a:rPr>
                      <m:t>=</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ln</m:t>
                        </m:r>
                      </m:fName>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b="0" i="1" smtClean="0">
                                <a:latin typeface="Cambria Math" panose="02040503050406030204" pitchFamily="18" charset="0"/>
                              </a:rPr>
                              <m:t>𝑔</m:t>
                            </m:r>
                          </m:e>
                        </m:d>
                      </m:e>
                    </m:func>
                  </m:oMath>
                </a14:m>
                <a:endParaRPr lang="zh-CN" altLang="en-US" sz="2800" dirty="0"/>
              </a:p>
            </p:txBody>
          </p:sp>
        </mc:Choice>
        <mc:Fallback xmlns="">
          <p:sp>
            <p:nvSpPr>
              <p:cNvPr id="2" name="文本框 1">
                <a:extLst>
                  <a:ext uri="{FF2B5EF4-FFF2-40B4-BE49-F238E27FC236}">
                    <a16:creationId xmlns:a16="http://schemas.microsoft.com/office/drawing/2014/main" id="{8F793410-4ABF-6D97-F6A2-DCE3B02548DB}"/>
                  </a:ext>
                </a:extLst>
              </p:cNvPr>
              <p:cNvSpPr txBox="1">
                <a:spLocks noRot="1" noChangeAspect="1" noMove="1" noResize="1" noEditPoints="1" noAdjustHandles="1" noChangeArrowheads="1" noChangeShapeType="1" noTextEdit="1"/>
              </p:cNvSpPr>
              <p:nvPr/>
            </p:nvSpPr>
            <p:spPr>
              <a:xfrm>
                <a:off x="134471" y="806823"/>
                <a:ext cx="11923058" cy="5663923"/>
              </a:xfrm>
              <a:prstGeom prst="rect">
                <a:avLst/>
              </a:prstGeom>
              <a:blipFill>
                <a:blip r:embed="rId4"/>
                <a:stretch>
                  <a:fillRect l="-1022" t="-1184" r="-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423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Words>3629</Words>
  <Application>Microsoft Office PowerPoint</Application>
  <PresentationFormat>宽屏</PresentationFormat>
  <Paragraphs>506</Paragraphs>
  <Slides>51</Slides>
  <Notes>50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43</cp:revision>
  <dcterms:created xsi:type="dcterms:W3CDTF">2019-02-22T08:29:03Z</dcterms:created>
  <dcterms:modified xsi:type="dcterms:W3CDTF">2022-07-04T01:02:35Z</dcterms:modified>
</cp:coreProperties>
</file>